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01" r:id="rId1"/>
  </p:sldMasterIdLst>
  <p:notesMasterIdLst>
    <p:notesMasterId r:id="rId42"/>
  </p:notesMasterIdLst>
  <p:handoutMasterIdLst>
    <p:handoutMasterId r:id="rId43"/>
  </p:handoutMasterIdLst>
  <p:sldIdLst>
    <p:sldId id="930" r:id="rId2"/>
    <p:sldId id="933" r:id="rId3"/>
    <p:sldId id="1000" r:id="rId4"/>
    <p:sldId id="999" r:id="rId5"/>
    <p:sldId id="947" r:id="rId6"/>
    <p:sldId id="972" r:id="rId7"/>
    <p:sldId id="971" r:id="rId8"/>
    <p:sldId id="998" r:id="rId9"/>
    <p:sldId id="975" r:id="rId10"/>
    <p:sldId id="997" r:id="rId11"/>
    <p:sldId id="996" r:id="rId12"/>
    <p:sldId id="955" r:id="rId13"/>
    <p:sldId id="980" r:id="rId14"/>
    <p:sldId id="981" r:id="rId15"/>
    <p:sldId id="962" r:id="rId16"/>
    <p:sldId id="983" r:id="rId17"/>
    <p:sldId id="945" r:id="rId18"/>
    <p:sldId id="984" r:id="rId19"/>
    <p:sldId id="1002" r:id="rId20"/>
    <p:sldId id="1003" r:id="rId21"/>
    <p:sldId id="963" r:id="rId22"/>
    <p:sldId id="968" r:id="rId23"/>
    <p:sldId id="978" r:id="rId24"/>
    <p:sldId id="976" r:id="rId25"/>
    <p:sldId id="992" r:id="rId26"/>
    <p:sldId id="985" r:id="rId27"/>
    <p:sldId id="991" r:id="rId28"/>
    <p:sldId id="1006" r:id="rId29"/>
    <p:sldId id="1008" r:id="rId30"/>
    <p:sldId id="1004" r:id="rId31"/>
    <p:sldId id="993" r:id="rId32"/>
    <p:sldId id="994" r:id="rId33"/>
    <p:sldId id="956" r:id="rId34"/>
    <p:sldId id="915" r:id="rId35"/>
    <p:sldId id="944" r:id="rId36"/>
    <p:sldId id="995" r:id="rId37"/>
    <p:sldId id="966" r:id="rId38"/>
    <p:sldId id="970" r:id="rId39"/>
    <p:sldId id="969" r:id="rId40"/>
    <p:sldId id="94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src" initials="s" lastIdx="3" clrIdx="0">
    <p:extLst>
      <p:ext uri="{19B8F6BF-5375-455C-9EA6-DF929625EA0E}">
        <p15:presenceInfo xmlns:p15="http://schemas.microsoft.com/office/powerpoint/2012/main" userId=" src" providerId="None"/>
      </p:ext>
    </p:extLst>
  </p:cmAuthor>
  <p:cmAuthor id="2" name="聖博 林" initials="聖博" lastIdx="1" clrIdx="1">
    <p:extLst>
      <p:ext uri="{19B8F6BF-5375-455C-9EA6-DF929625EA0E}">
        <p15:presenceInfo xmlns:p15="http://schemas.microsoft.com/office/powerpoint/2012/main" userId="24c87805fcb9cc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8B760"/>
    <a:srgbClr val="E7E7E7"/>
    <a:srgbClr val="002060"/>
    <a:srgbClr val="47C37F"/>
    <a:srgbClr val="FFCCCC"/>
    <a:srgbClr val="E6E6E6"/>
    <a:srgbClr val="CCCCCC"/>
    <a:srgbClr val="FFFF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7013"/>
  </p:normalViewPr>
  <p:slideViewPr>
    <p:cSldViewPr snapToGrid="0" snapToObjects="1">
      <p:cViewPr varScale="1">
        <p:scale>
          <a:sx n="117" d="100"/>
          <a:sy n="117" d="100"/>
        </p:scale>
        <p:origin x="270" y="96"/>
      </p:cViewPr>
      <p:guideLst/>
    </p:cSldViewPr>
  </p:slideViewPr>
  <p:notesTextViewPr>
    <p:cViewPr>
      <p:scale>
        <a:sx n="150" d="100"/>
        <a:sy n="150" d="100"/>
      </p:scale>
      <p:origin x="0" y="0"/>
    </p:cViewPr>
  </p:notesTextViewPr>
  <p:sorterViewPr>
    <p:cViewPr>
      <p:scale>
        <a:sx n="66" d="100"/>
        <a:sy n="66" d="100"/>
      </p:scale>
      <p:origin x="0" y="0"/>
    </p:cViewPr>
  </p:sorterViewPr>
  <p:notesViewPr>
    <p:cSldViewPr snapToGrid="0" snapToObjects="1" showGuides="1">
      <p:cViewPr varScale="1">
        <p:scale>
          <a:sx n="57" d="100"/>
          <a:sy n="57" d="100"/>
        </p:scale>
        <p:origin x="2754"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D8CFB6"/>
              </a:solidFill>
              <a:ln w="19050">
                <a:solidFill>
                  <a:schemeClr val="lt1"/>
                </a:solidFill>
              </a:ln>
              <a:effectLst/>
            </c:spPr>
            <c:extLst>
              <c:ext xmlns:c16="http://schemas.microsoft.com/office/drawing/2014/chart" uri="{C3380CC4-5D6E-409C-BE32-E72D297353CC}">
                <c16:uniqueId val="{00000004-C1DF-4CB7-B141-E1E4808BE44D}"/>
              </c:ext>
            </c:extLst>
          </c:dPt>
          <c:dPt>
            <c:idx val="1"/>
            <c:bubble3D val="0"/>
            <c:spPr>
              <a:solidFill>
                <a:srgbClr val="B9AF9D"/>
              </a:solidFill>
              <a:ln w="19050">
                <a:solidFill>
                  <a:schemeClr val="lt1"/>
                </a:solidFill>
              </a:ln>
              <a:effectLst/>
            </c:spPr>
            <c:extLst>
              <c:ext xmlns:c16="http://schemas.microsoft.com/office/drawing/2014/chart" uri="{C3380CC4-5D6E-409C-BE32-E72D297353CC}">
                <c16:uniqueId val="{00000003-C1DF-4CB7-B141-E1E4808BE44D}"/>
              </c:ext>
            </c:extLst>
          </c:dPt>
          <c:dPt>
            <c:idx val="2"/>
            <c:bubble3D val="0"/>
            <c:spPr>
              <a:solidFill>
                <a:srgbClr val="758187"/>
              </a:solidFill>
              <a:ln w="19050">
                <a:solidFill>
                  <a:schemeClr val="lt1"/>
                </a:solidFill>
              </a:ln>
              <a:effectLst/>
            </c:spPr>
            <c:extLst>
              <c:ext xmlns:c16="http://schemas.microsoft.com/office/drawing/2014/chart" uri="{C3380CC4-5D6E-409C-BE32-E72D297353CC}">
                <c16:uniqueId val="{00000002-C1DF-4CB7-B141-E1E4808BE44D}"/>
              </c:ext>
            </c:extLst>
          </c:dPt>
          <c:dPt>
            <c:idx val="3"/>
            <c:bubble3D val="0"/>
            <c:spPr>
              <a:solidFill>
                <a:srgbClr val="929292"/>
              </a:solidFill>
              <a:ln w="19050">
                <a:solidFill>
                  <a:schemeClr val="lt1"/>
                </a:solidFill>
              </a:ln>
              <a:effectLst/>
            </c:spPr>
            <c:extLst>
              <c:ext xmlns:c16="http://schemas.microsoft.com/office/drawing/2014/chart" uri="{C3380CC4-5D6E-409C-BE32-E72D297353CC}">
                <c16:uniqueId val="{00000001-C1DF-4CB7-B141-E1E4808BE44D}"/>
              </c:ext>
            </c:extLst>
          </c:dPt>
          <c:dLbls>
            <c:dLbl>
              <c:idx val="0"/>
              <c:layout>
                <c:manualLayout>
                  <c:x val="0.20553421136675265"/>
                  <c:y val="-4.046423723141754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C1DF-4CB7-B141-E1E4808BE44D}"/>
                </c:ext>
              </c:extLst>
            </c:dLbl>
            <c:dLbl>
              <c:idx val="1"/>
              <c:layout>
                <c:manualLayout>
                  <c:x val="-0.23071708187435339"/>
                  <c:y val="4.448311092147897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1DF-4CB7-B141-E1E4808BE44D}"/>
                </c:ext>
              </c:extLst>
            </c:dLbl>
            <c:dLbl>
              <c:idx val="2"/>
              <c:layout>
                <c:manualLayout>
                  <c:x val="0.13515596152486403"/>
                  <c:y val="0.1302141717370164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C1DF-4CB7-B141-E1E4808BE44D}"/>
                </c:ext>
              </c:extLst>
            </c:dLbl>
            <c:dLbl>
              <c:idx val="3"/>
              <c:layout>
                <c:manualLayout>
                  <c:x val="5.5873992096517805E-2"/>
                  <c:y val="0.1465881756469010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1DF-4CB7-B141-E1E4808BE44D}"/>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solidFill>
                    <a:latin typeface="+mn-lt"/>
                    <a:ea typeface="+mn-ea"/>
                    <a:cs typeface="+mn-cs"/>
                  </a:defRPr>
                </a:pPr>
                <a:endParaRPr lang="zh-TW"/>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Sheet1!$A$4:$A$5</c:f>
              <c:strCache>
                <c:ptCount val="2"/>
                <c:pt idx="0">
                  <c:v>林聖博</c:v>
                </c:pt>
                <c:pt idx="1">
                  <c:v>余貫瑒</c:v>
                </c:pt>
              </c:strCache>
            </c:strRef>
          </c:cat>
          <c:val>
            <c:numRef>
              <c:f>Sheet1!$B$4:$B$5</c:f>
              <c:numCache>
                <c:formatCode>General</c:formatCode>
                <c:ptCount val="2"/>
                <c:pt idx="0">
                  <c:v>75</c:v>
                </c:pt>
                <c:pt idx="1">
                  <c:v>25</c:v>
                </c:pt>
              </c:numCache>
            </c:numRef>
          </c:val>
          <c:extLst>
            <c:ext xmlns:c16="http://schemas.microsoft.com/office/drawing/2014/chart" uri="{C3380CC4-5D6E-409C-BE32-E72D297353CC}">
              <c16:uniqueId val="{00000000-C1DF-4CB7-B141-E1E4808BE44D}"/>
            </c:ext>
          </c:extLst>
        </c:ser>
        <c:dLbls>
          <c:dLblPos val="inEnd"/>
          <c:showLegendKey val="0"/>
          <c:showVal val="0"/>
          <c:showCatName val="0"/>
          <c:showSerName val="0"/>
          <c:showPercent val="1"/>
          <c:showBubbleSize val="0"/>
          <c:showLeaderLines val="1"/>
        </c:dLbls>
        <c:firstSliceAng val="13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4DFA9-38CF-7D4C-9EB4-7A6A0A01A9C5}" type="datetimeFigureOut">
              <a:rPr lang="en-US" smtClean="0"/>
              <a:t>11/27/2024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8C5D27-E275-914C-B9A8-807C55B0069F}" type="slidenum">
              <a:rPr lang="en-US" smtClean="0"/>
              <a:t>‹#›</a:t>
            </a:fld>
            <a:endParaRPr lang="en-US"/>
          </a:p>
        </p:txBody>
      </p:sp>
    </p:spTree>
    <p:extLst>
      <p:ext uri="{BB962C8B-B14F-4D97-AF65-F5344CB8AC3E}">
        <p14:creationId xmlns:p14="http://schemas.microsoft.com/office/powerpoint/2010/main" val="48029849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09CB90-614C-5144-87C1-67812BEDF5FB}"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E7EC0-9BE3-5541-9D76-7DE32A6C9D42}" type="slidenum">
              <a:rPr lang="en-US" smtClean="0"/>
              <a:t>‹#›</a:t>
            </a:fld>
            <a:endParaRPr lang="en-US"/>
          </a:p>
        </p:txBody>
      </p:sp>
    </p:spTree>
    <p:extLst>
      <p:ext uri="{BB962C8B-B14F-4D97-AF65-F5344CB8AC3E}">
        <p14:creationId xmlns:p14="http://schemas.microsoft.com/office/powerpoint/2010/main" val="200110054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2024/11/27</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9222093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2024/11/27</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392882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2024/11/27</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17974117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10E75E3A-C0D6-41DF-A8CE-B80891B9A516}"/>
              </a:ext>
            </a:extLst>
          </p:cNvPr>
          <p:cNvSpPr/>
          <p:nvPr userDrawn="1"/>
        </p:nvSpPr>
        <p:spPr>
          <a:xfrm>
            <a:off x="11642724" y="6308727"/>
            <a:ext cx="368300" cy="3683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3C6570-3CA3-47B4-B4B3-7A9929FD6AAD}"/>
              </a:ext>
            </a:extLst>
          </p:cNvPr>
          <p:cNvSpPr/>
          <p:nvPr userDrawn="1"/>
        </p:nvSpPr>
        <p:spPr>
          <a:xfrm>
            <a:off x="0" y="0"/>
            <a:ext cx="12192000" cy="6858000"/>
          </a:xfrm>
          <a:prstGeom prst="rect">
            <a:avLst/>
          </a:prstGeom>
          <a:solidFill>
            <a:srgbClr val="758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9658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1146E637-009C-4DD1-BE66-71A94C50657B}"/>
              </a:ext>
            </a:extLst>
          </p:cNvPr>
          <p:cNvSpPr>
            <a:spLocks noGrp="1"/>
          </p:cNvSpPr>
          <p:nvPr>
            <p:ph type="pic" sz="quarter" idx="14"/>
          </p:nvPr>
        </p:nvSpPr>
        <p:spPr>
          <a:xfrm>
            <a:off x="4781550" y="0"/>
            <a:ext cx="7410450" cy="6858000"/>
          </a:xfrm>
          <a:custGeom>
            <a:avLst/>
            <a:gdLst>
              <a:gd name="connsiteX0" fmla="*/ 0 w 7410450"/>
              <a:gd name="connsiteY0" fmla="*/ 0 h 6858000"/>
              <a:gd name="connsiteX1" fmla="*/ 7410450 w 7410450"/>
              <a:gd name="connsiteY1" fmla="*/ 0 h 6858000"/>
              <a:gd name="connsiteX2" fmla="*/ 7410450 w 7410450"/>
              <a:gd name="connsiteY2" fmla="*/ 6858000 h 6858000"/>
              <a:gd name="connsiteX3" fmla="*/ 0 w 74104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10450" h="6858000">
                <a:moveTo>
                  <a:pt x="0" y="0"/>
                </a:moveTo>
                <a:lnTo>
                  <a:pt x="7410450" y="0"/>
                </a:lnTo>
                <a:lnTo>
                  <a:pt x="7410450" y="6858000"/>
                </a:lnTo>
                <a:lnTo>
                  <a:pt x="0" y="6858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527422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1DB5CB1-8721-4C17-A53B-54C39B0C7FFB}"/>
              </a:ext>
            </a:extLst>
          </p:cNvPr>
          <p:cNvSpPr>
            <a:spLocks noGrp="1"/>
          </p:cNvSpPr>
          <p:nvPr>
            <p:ph type="pic" sz="quarter" idx="14"/>
          </p:nvPr>
        </p:nvSpPr>
        <p:spPr>
          <a:xfrm>
            <a:off x="2776771" y="2505193"/>
            <a:ext cx="2489200" cy="2489200"/>
          </a:xfrm>
          <a:custGeom>
            <a:avLst/>
            <a:gdLst>
              <a:gd name="connsiteX0" fmla="*/ 1244600 w 2489200"/>
              <a:gd name="connsiteY0" fmla="*/ 0 h 2489200"/>
              <a:gd name="connsiteX1" fmla="*/ 2489200 w 2489200"/>
              <a:gd name="connsiteY1" fmla="*/ 1244600 h 2489200"/>
              <a:gd name="connsiteX2" fmla="*/ 1244600 w 2489200"/>
              <a:gd name="connsiteY2" fmla="*/ 2489200 h 2489200"/>
              <a:gd name="connsiteX3" fmla="*/ 0 w 2489200"/>
              <a:gd name="connsiteY3" fmla="*/ 1244600 h 2489200"/>
              <a:gd name="connsiteX4" fmla="*/ 1244600 w 2489200"/>
              <a:gd name="connsiteY4" fmla="*/ 0 h 248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9200" h="2489200">
                <a:moveTo>
                  <a:pt x="1244600" y="0"/>
                </a:moveTo>
                <a:cubicBezTo>
                  <a:pt x="1931974" y="0"/>
                  <a:pt x="2489200" y="557226"/>
                  <a:pt x="2489200" y="1244600"/>
                </a:cubicBezTo>
                <a:cubicBezTo>
                  <a:pt x="2489200" y="1931974"/>
                  <a:pt x="1931974" y="2489200"/>
                  <a:pt x="1244600" y="2489200"/>
                </a:cubicBezTo>
                <a:cubicBezTo>
                  <a:pt x="557226" y="2489200"/>
                  <a:pt x="0" y="1931974"/>
                  <a:pt x="0" y="1244600"/>
                </a:cubicBezTo>
                <a:cubicBezTo>
                  <a:pt x="0" y="557226"/>
                  <a:pt x="557226" y="0"/>
                  <a:pt x="1244600"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2008425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4468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9697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BBFBA7-335E-4BC6-9B00-9B869EBD79CC}"/>
              </a:ext>
            </a:extLst>
          </p:cNvPr>
          <p:cNvSpPr>
            <a:spLocks noGrp="1"/>
          </p:cNvSpPr>
          <p:nvPr>
            <p:ph type="pic" sz="quarter" idx="14"/>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6858063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2024/11/27</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41990017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6CF0B10-8B4F-436F-8B2B-4396FE78C967}" type="datetimeFigureOut">
              <a:rPr lang="zh-TW" altLang="en-US" smtClean="0"/>
              <a:t>2024/11/27</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15763090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6CF0B10-8B4F-436F-8B2B-4396FE78C967}" type="datetimeFigureOut">
              <a:rPr lang="zh-TW" altLang="en-US" smtClean="0"/>
              <a:t>2024/11/27</a:t>
            </a:fld>
            <a:endParaRPr lang="zh-TW" altLang="en-US"/>
          </a:p>
        </p:txBody>
      </p:sp>
      <p:sp>
        <p:nvSpPr>
          <p:cNvPr id="6" name="Footer Placeholder 5"/>
          <p:cNvSpPr>
            <a:spLocks noGrp="1"/>
          </p:cNvSpPr>
          <p:nvPr>
            <p:ph type="ftr" sz="quarter" idx="11"/>
          </p:nvPr>
        </p:nvSpPr>
        <p:spPr/>
        <p:txBody>
          <a:bodyPr/>
          <a:lstStyle/>
          <a:p>
            <a:r>
              <a:rPr lang="en-US"/>
              <a:t>www.infographic.com</a:t>
            </a:r>
            <a:endParaRPr lang="en-US" dirty="0"/>
          </a:p>
        </p:txBody>
      </p:sp>
      <p:sp>
        <p:nvSpPr>
          <p:cNvPr id="7" name="Slide Number Placeholder 6"/>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6034756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6CF0B10-8B4F-436F-8B2B-4396FE78C967}" type="datetimeFigureOut">
              <a:rPr lang="zh-TW" altLang="en-US" smtClean="0"/>
              <a:t>2024/11/27</a:t>
            </a:fld>
            <a:endParaRPr lang="zh-TW" altLang="en-US"/>
          </a:p>
        </p:txBody>
      </p:sp>
      <p:sp>
        <p:nvSpPr>
          <p:cNvPr id="8" name="Footer Placeholder 7"/>
          <p:cNvSpPr>
            <a:spLocks noGrp="1"/>
          </p:cNvSpPr>
          <p:nvPr>
            <p:ph type="ftr" sz="quarter" idx="11"/>
          </p:nvPr>
        </p:nvSpPr>
        <p:spPr/>
        <p:txBody>
          <a:bodyPr/>
          <a:lstStyle/>
          <a:p>
            <a:r>
              <a:rPr lang="en-US"/>
              <a:t>www.infographic.com</a:t>
            </a:r>
            <a:endParaRPr lang="en-US" dirty="0"/>
          </a:p>
        </p:txBody>
      </p:sp>
      <p:sp>
        <p:nvSpPr>
          <p:cNvPr id="9" name="Slide Number Placeholder 8"/>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21191581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6CF0B10-8B4F-436F-8B2B-4396FE78C967}" type="datetimeFigureOut">
              <a:rPr lang="zh-TW" altLang="en-US" smtClean="0"/>
              <a:t>2024/11/27</a:t>
            </a:fld>
            <a:endParaRPr lang="zh-TW" altLang="en-US"/>
          </a:p>
        </p:txBody>
      </p:sp>
      <p:sp>
        <p:nvSpPr>
          <p:cNvPr id="4" name="Footer Placeholder 3"/>
          <p:cNvSpPr>
            <a:spLocks noGrp="1"/>
          </p:cNvSpPr>
          <p:nvPr>
            <p:ph type="ftr" sz="quarter" idx="11"/>
          </p:nvPr>
        </p:nvSpPr>
        <p:spPr/>
        <p:txBody>
          <a:bodyPr/>
          <a:lstStyle/>
          <a:p>
            <a:r>
              <a:rPr lang="en-US"/>
              <a:t>www.infographic.com</a:t>
            </a:r>
            <a:endParaRPr lang="en-US" dirty="0"/>
          </a:p>
        </p:txBody>
      </p:sp>
      <p:sp>
        <p:nvSpPr>
          <p:cNvPr id="5" name="Slide Number Placeholder 4"/>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13792290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B10-8B4F-436F-8B2B-4396FE78C967}" type="datetimeFigureOut">
              <a:rPr lang="zh-TW" altLang="en-US" smtClean="0"/>
              <a:t>2024/11/27</a:t>
            </a:fld>
            <a:endParaRPr lang="zh-TW" altLang="en-US"/>
          </a:p>
        </p:txBody>
      </p:sp>
      <p:sp>
        <p:nvSpPr>
          <p:cNvPr id="3" name="Footer Placeholder 2"/>
          <p:cNvSpPr>
            <a:spLocks noGrp="1"/>
          </p:cNvSpPr>
          <p:nvPr>
            <p:ph type="ftr" sz="quarter" idx="11"/>
          </p:nvPr>
        </p:nvSpPr>
        <p:spPr/>
        <p:txBody>
          <a:bodyPr/>
          <a:lstStyle/>
          <a:p>
            <a:r>
              <a:rPr lang="en-US"/>
              <a:t>www.infographic.com</a:t>
            </a:r>
            <a:endParaRPr lang="en-US" dirty="0"/>
          </a:p>
        </p:txBody>
      </p:sp>
      <p:sp>
        <p:nvSpPr>
          <p:cNvPr id="4" name="Slide Number Placeholder 3"/>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221011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6CF0B10-8B4F-436F-8B2B-4396FE78C967}" type="datetimeFigureOut">
              <a:rPr lang="zh-TW" altLang="en-US" smtClean="0"/>
              <a:t>2024/11/27</a:t>
            </a:fld>
            <a:endParaRPr lang="zh-TW" altLang="en-US"/>
          </a:p>
        </p:txBody>
      </p:sp>
      <p:sp>
        <p:nvSpPr>
          <p:cNvPr id="6" name="Footer Placeholder 5"/>
          <p:cNvSpPr>
            <a:spLocks noGrp="1"/>
          </p:cNvSpPr>
          <p:nvPr>
            <p:ph type="ftr" sz="quarter" idx="11"/>
          </p:nvPr>
        </p:nvSpPr>
        <p:spPr/>
        <p:txBody>
          <a:bodyPr/>
          <a:lstStyle/>
          <a:p>
            <a:r>
              <a:rPr lang="en-US"/>
              <a:t>www.infographic.com</a:t>
            </a:r>
            <a:endParaRPr lang="en-US" dirty="0"/>
          </a:p>
        </p:txBody>
      </p:sp>
      <p:sp>
        <p:nvSpPr>
          <p:cNvPr id="7" name="Slide Number Placeholder 6"/>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8359304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6CF0B10-8B4F-436F-8B2B-4396FE78C967}" type="datetimeFigureOut">
              <a:rPr lang="zh-TW" altLang="en-US" smtClean="0"/>
              <a:t>2024/11/27</a:t>
            </a:fld>
            <a:endParaRPr lang="zh-TW" altLang="en-US"/>
          </a:p>
        </p:txBody>
      </p:sp>
      <p:sp>
        <p:nvSpPr>
          <p:cNvPr id="6" name="Footer Placeholder 5"/>
          <p:cNvSpPr>
            <a:spLocks noGrp="1"/>
          </p:cNvSpPr>
          <p:nvPr>
            <p:ph type="ftr" sz="quarter" idx="11"/>
          </p:nvPr>
        </p:nvSpPr>
        <p:spPr/>
        <p:txBody>
          <a:bodyPr/>
          <a:lstStyle/>
          <a:p>
            <a:r>
              <a:rPr lang="en-US"/>
              <a:t>www.infographic.com</a:t>
            </a:r>
            <a:endParaRPr lang="en-US" dirty="0"/>
          </a:p>
        </p:txBody>
      </p:sp>
      <p:sp>
        <p:nvSpPr>
          <p:cNvPr id="7" name="Slide Number Placeholder 6"/>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22813919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B10-8B4F-436F-8B2B-4396FE78C967}" type="datetimeFigureOut">
              <a:rPr lang="zh-TW" altLang="en-US" smtClean="0"/>
              <a:t>2024/11/27</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www.infographic.com</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406984661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 id="2147483724" r:id="rId15"/>
    <p:sldLayoutId id="2147484050" r:id="rId16"/>
    <p:sldLayoutId id="2147484051" r:id="rId17"/>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pl6026/DevOps-Docker-ssl" TargetMode="External"/><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hyperlink" Target="http://spl.sytes.net:8080/" TargetMode="External"/><Relationship Id="rId5" Type="http://schemas.openxmlformats.org/officeDocument/2006/relationships/hyperlink" Target="https://spl.sytes.net/php/" TargetMode="External"/><Relationship Id="rId4" Type="http://schemas.openxmlformats.org/officeDocument/2006/relationships/hyperlink" Target="https://spl.sytes.net/transc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a:t>
            </a:fld>
            <a:endParaRPr lang="en-US" dirty="0"/>
          </a:p>
        </p:txBody>
      </p:sp>
      <p:sp>
        <p:nvSpPr>
          <p:cNvPr id="5" name="Oval 4">
            <a:extLst>
              <a:ext uri="{FF2B5EF4-FFF2-40B4-BE49-F238E27FC236}">
                <a16:creationId xmlns:a16="http://schemas.microsoft.com/office/drawing/2014/main" id="{E494BC60-FC6C-4704-AD8A-EF78486A1360}"/>
              </a:ext>
            </a:extLst>
          </p:cNvPr>
          <p:cNvSpPr/>
          <p:nvPr/>
        </p:nvSpPr>
        <p:spPr>
          <a:xfrm>
            <a:off x="-5220935" y="-781491"/>
            <a:ext cx="11005431" cy="11005431"/>
          </a:xfrm>
          <a:prstGeom prst="ellipse">
            <a:avLst/>
          </a:prstGeom>
          <a:solidFill>
            <a:srgbClr val="D8CFB6">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128">
            <a:extLst>
              <a:ext uri="{FF2B5EF4-FFF2-40B4-BE49-F238E27FC236}">
                <a16:creationId xmlns:a16="http://schemas.microsoft.com/office/drawing/2014/main" id="{B51239EC-C453-4FAC-9436-F1C4030E4B69}"/>
              </a:ext>
            </a:extLst>
          </p:cNvPr>
          <p:cNvSpPr txBox="1">
            <a:spLocks/>
          </p:cNvSpPr>
          <p:nvPr/>
        </p:nvSpPr>
        <p:spPr>
          <a:xfrm>
            <a:off x="4038600" y="3744471"/>
            <a:ext cx="4114800" cy="263524"/>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bg1">
                    <a:lumMod val="65000"/>
                  </a:schemeClr>
                </a:solidFill>
                <a:latin typeface="Montserrat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TW" sz="1500" dirty="0">
              <a:solidFill>
                <a:schemeClr val="bg1"/>
              </a:solidFill>
            </a:endParaRPr>
          </a:p>
          <a:p>
            <a:pPr algn="ctr"/>
            <a:r>
              <a:rPr lang="zh-TW" altLang="en-US" sz="1500" dirty="0">
                <a:solidFill>
                  <a:schemeClr val="bg1"/>
                </a:solidFill>
              </a:rPr>
              <a:t>指導教授 </a:t>
            </a:r>
            <a:r>
              <a:rPr lang="en-US" altLang="zh-TW" sz="1500" dirty="0">
                <a:solidFill>
                  <a:schemeClr val="bg1"/>
                </a:solidFill>
              </a:rPr>
              <a:t>– </a:t>
            </a:r>
            <a:r>
              <a:rPr lang="zh-TW" altLang="en-US" sz="1500">
                <a:solidFill>
                  <a:schemeClr val="bg1"/>
                </a:solidFill>
              </a:rPr>
              <a:t>李龍盛</a:t>
            </a:r>
            <a:endParaRPr lang="en-US" altLang="zh-TW" sz="1500" dirty="0">
              <a:solidFill>
                <a:schemeClr val="bg1"/>
              </a:solidFill>
            </a:endParaRPr>
          </a:p>
          <a:p>
            <a:pPr algn="ctr"/>
            <a:r>
              <a:rPr lang="zh-TW" altLang="en-US" sz="1500" dirty="0">
                <a:solidFill>
                  <a:schemeClr val="bg1"/>
                </a:solidFill>
              </a:rPr>
              <a:t>組員 </a:t>
            </a:r>
            <a:r>
              <a:rPr lang="en-US" altLang="zh-TW" sz="1500" dirty="0">
                <a:solidFill>
                  <a:schemeClr val="bg1"/>
                </a:solidFill>
              </a:rPr>
              <a:t>- </a:t>
            </a:r>
            <a:r>
              <a:rPr lang="zh-TW" altLang="en-US" sz="1500" dirty="0">
                <a:solidFill>
                  <a:schemeClr val="bg1"/>
                </a:solidFill>
              </a:rPr>
              <a:t>林聖博 余貫瑒</a:t>
            </a:r>
            <a:endParaRPr lang="en-US" sz="1500" dirty="0">
              <a:solidFill>
                <a:schemeClr val="bg1"/>
              </a:solidFill>
            </a:endParaRPr>
          </a:p>
        </p:txBody>
      </p:sp>
      <p:sp>
        <p:nvSpPr>
          <p:cNvPr id="7" name="TextBox 6">
            <a:extLst>
              <a:ext uri="{FF2B5EF4-FFF2-40B4-BE49-F238E27FC236}">
                <a16:creationId xmlns:a16="http://schemas.microsoft.com/office/drawing/2014/main" id="{B574C94C-1EFC-43B0-B3D4-443719475F38}"/>
              </a:ext>
            </a:extLst>
          </p:cNvPr>
          <p:cNvSpPr txBox="1"/>
          <p:nvPr/>
        </p:nvSpPr>
        <p:spPr>
          <a:xfrm>
            <a:off x="0" y="3113529"/>
            <a:ext cx="12192000" cy="630942"/>
          </a:xfrm>
          <a:prstGeom prst="rect">
            <a:avLst/>
          </a:prstGeom>
          <a:noFill/>
        </p:spPr>
        <p:txBody>
          <a:bodyPr wrap="square" rtlCol="0">
            <a:spAutoFit/>
          </a:bodyPr>
          <a:lstStyle/>
          <a:p>
            <a:pPr algn="ctr"/>
            <a:r>
              <a:rPr lang="en-US" altLang="zh-TW" sz="3500" b="1" dirty="0">
                <a:solidFill>
                  <a:schemeClr val="bg1"/>
                </a:solidFill>
                <a:latin typeface="Montserrat Light" panose="00000400000000000000" pitchFamily="50" charset="0"/>
              </a:rPr>
              <a:t>DevOps</a:t>
            </a:r>
            <a:r>
              <a:rPr lang="zh-TW" altLang="en-US" sz="3500" b="1" dirty="0">
                <a:solidFill>
                  <a:schemeClr val="bg1"/>
                </a:solidFill>
                <a:latin typeface="Montserrat Light" panose="00000400000000000000" pitchFamily="50" charset="0"/>
              </a:rPr>
              <a:t>－自動化建置環境與憑證</a:t>
            </a:r>
            <a:endParaRPr lang="en-US" sz="3500" b="1" dirty="0">
              <a:solidFill>
                <a:schemeClr val="bg1"/>
              </a:solidFill>
              <a:latin typeface="Montserrat Light" panose="00000400000000000000" pitchFamily="50" charset="0"/>
            </a:endParaRPr>
          </a:p>
        </p:txBody>
      </p:sp>
      <p:sp>
        <p:nvSpPr>
          <p:cNvPr id="8" name="Oval 7">
            <a:extLst>
              <a:ext uri="{FF2B5EF4-FFF2-40B4-BE49-F238E27FC236}">
                <a16:creationId xmlns:a16="http://schemas.microsoft.com/office/drawing/2014/main" id="{C0DF3E42-8DA2-4D49-9E97-7FBD5929EBD8}"/>
              </a:ext>
            </a:extLst>
          </p:cNvPr>
          <p:cNvSpPr/>
          <p:nvPr/>
        </p:nvSpPr>
        <p:spPr>
          <a:xfrm>
            <a:off x="7753350" y="2184400"/>
            <a:ext cx="5073650" cy="507365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AC4E035-48D7-4745-BB20-F77D4E2805B3}"/>
              </a:ext>
            </a:extLst>
          </p:cNvPr>
          <p:cNvSpPr/>
          <p:nvPr/>
        </p:nvSpPr>
        <p:spPr>
          <a:xfrm>
            <a:off x="8153400" y="1255271"/>
            <a:ext cx="2489200" cy="2489200"/>
          </a:xfrm>
          <a:prstGeom prst="ellipse">
            <a:avLst/>
          </a:prstGeom>
          <a:solidFill>
            <a:srgbClr val="B9AF9D">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B0CF3BF-6B48-441B-8197-AB14D7D75EFE}"/>
              </a:ext>
            </a:extLst>
          </p:cNvPr>
          <p:cNvSpPr/>
          <p:nvPr/>
        </p:nvSpPr>
        <p:spPr>
          <a:xfrm>
            <a:off x="-1307567" y="2664360"/>
            <a:ext cx="4711167" cy="4711167"/>
          </a:xfrm>
          <a:prstGeom prst="ellipse">
            <a:avLst/>
          </a:prstGeom>
          <a:solidFill>
            <a:srgbClr val="929292">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6323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10</a:t>
            </a:fld>
            <a:endParaRPr lang="en-US" dirty="0"/>
          </a:p>
        </p:txBody>
      </p:sp>
      <p:sp>
        <p:nvSpPr>
          <p:cNvPr id="41" name="Google Shape;2308;p37">
            <a:extLst>
              <a:ext uri="{FF2B5EF4-FFF2-40B4-BE49-F238E27FC236}">
                <a16:creationId xmlns:a16="http://schemas.microsoft.com/office/drawing/2014/main" id="{16C1175E-15C2-47E1-9F39-ADEB5A3E0ED3}"/>
              </a:ext>
            </a:extLst>
          </p:cNvPr>
          <p:cNvSpPr/>
          <p:nvPr/>
        </p:nvSpPr>
        <p:spPr>
          <a:xfrm>
            <a:off x="8072051" y="2323400"/>
            <a:ext cx="861200" cy="861200"/>
          </a:xfrm>
          <a:prstGeom prst="ellipse">
            <a:avLst/>
          </a:prstGeom>
          <a:solidFill>
            <a:schemeClr val="bg1">
              <a:lumMod val="50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3" name="Google Shape;2310;p37">
            <a:extLst>
              <a:ext uri="{FF2B5EF4-FFF2-40B4-BE49-F238E27FC236}">
                <a16:creationId xmlns:a16="http://schemas.microsoft.com/office/drawing/2014/main" id="{6F226CF3-5359-4CE3-838A-C9B3F32DF551}"/>
              </a:ext>
            </a:extLst>
          </p:cNvPr>
          <p:cNvSpPr/>
          <p:nvPr/>
        </p:nvSpPr>
        <p:spPr>
          <a:xfrm>
            <a:off x="8071251" y="4592735"/>
            <a:ext cx="861200" cy="861200"/>
          </a:xfrm>
          <a:prstGeom prst="ellipse">
            <a:avLst/>
          </a:prstGeom>
          <a:solidFill>
            <a:schemeClr val="accent4">
              <a:lumMod val="75000"/>
              <a:alpha val="5127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6" name="Google Shape;2313;p37">
            <a:extLst>
              <a:ext uri="{FF2B5EF4-FFF2-40B4-BE49-F238E27FC236}">
                <a16:creationId xmlns:a16="http://schemas.microsoft.com/office/drawing/2014/main" id="{67EBC0A4-9475-44C9-BAF4-1A5EC97D9DA5}"/>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49" name="Google Shape;2315;p37">
            <a:extLst>
              <a:ext uri="{FF2B5EF4-FFF2-40B4-BE49-F238E27FC236}">
                <a16:creationId xmlns:a16="http://schemas.microsoft.com/office/drawing/2014/main" id="{4C1CE9C4-1A7D-4DC3-BA85-F38A92449382}"/>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51" name="Google Shape;2317;p37">
            <a:extLst>
              <a:ext uri="{FF2B5EF4-FFF2-40B4-BE49-F238E27FC236}">
                <a16:creationId xmlns:a16="http://schemas.microsoft.com/office/drawing/2014/main" id="{C31AD122-AA6B-4DF0-878F-15E4154C0287}"/>
              </a:ext>
            </a:extLst>
          </p:cNvPr>
          <p:cNvCxnSpPr>
            <a:cxnSpLocks/>
            <a:stCxn id="41" idx="4"/>
            <a:endCxn id="43" idx="0"/>
          </p:cNvCxnSpPr>
          <p:nvPr/>
        </p:nvCxnSpPr>
        <p:spPr>
          <a:xfrm rot="5400000">
            <a:off x="7798184" y="3888267"/>
            <a:ext cx="1408135"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105" name="圖形 104">
            <a:extLst>
              <a:ext uri="{FF2B5EF4-FFF2-40B4-BE49-F238E27FC236}">
                <a16:creationId xmlns:a16="http://schemas.microsoft.com/office/drawing/2014/main" id="{053AA2AC-47F8-4FA1-8FBA-141D43744C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106" name="圖形 105">
            <a:extLst>
              <a:ext uri="{FF2B5EF4-FFF2-40B4-BE49-F238E27FC236}">
                <a16:creationId xmlns:a16="http://schemas.microsoft.com/office/drawing/2014/main" id="{A21FA121-2364-4827-BF9B-F88FAC20D1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
        <p:nvSpPr>
          <p:cNvPr id="40" name="文字方塊 39">
            <a:extLst>
              <a:ext uri="{FF2B5EF4-FFF2-40B4-BE49-F238E27FC236}">
                <a16:creationId xmlns:a16="http://schemas.microsoft.com/office/drawing/2014/main" id="{71B465D1-86F2-47A5-B4F2-6FC3F66C712E}"/>
              </a:ext>
            </a:extLst>
          </p:cNvPr>
          <p:cNvSpPr txBox="1"/>
          <p:nvPr/>
        </p:nvSpPr>
        <p:spPr>
          <a:xfrm>
            <a:off x="1961734" y="1535296"/>
            <a:ext cx="4185761"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憑證放入容器中會遇到的問題</a:t>
            </a:r>
          </a:p>
        </p:txBody>
      </p:sp>
      <p:sp>
        <p:nvSpPr>
          <p:cNvPr id="25" name="Google Shape;2319;p37">
            <a:extLst>
              <a:ext uri="{FF2B5EF4-FFF2-40B4-BE49-F238E27FC236}">
                <a16:creationId xmlns:a16="http://schemas.microsoft.com/office/drawing/2014/main" id="{9D1CDDD6-DB71-439D-84D9-ACCFEB91E22B}"/>
              </a:ext>
            </a:extLst>
          </p:cNvPr>
          <p:cNvSpPr/>
          <p:nvPr/>
        </p:nvSpPr>
        <p:spPr>
          <a:xfrm>
            <a:off x="1581214" y="2378099"/>
            <a:ext cx="4940730" cy="1253889"/>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7" name="Google Shape;2337;p37">
            <a:extLst>
              <a:ext uri="{FF2B5EF4-FFF2-40B4-BE49-F238E27FC236}">
                <a16:creationId xmlns:a16="http://schemas.microsoft.com/office/drawing/2014/main" id="{0D9B99C7-17BC-43C6-A8A6-371F5AC85530}"/>
              </a:ext>
            </a:extLst>
          </p:cNvPr>
          <p:cNvSpPr txBox="1"/>
          <p:nvPr/>
        </p:nvSpPr>
        <p:spPr>
          <a:xfrm>
            <a:off x="1581214" y="2383782"/>
            <a:ext cx="4940730" cy="1253889"/>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1. </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每個容器都需要憑證</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30" name="Google Shape;2321;p37">
            <a:extLst>
              <a:ext uri="{FF2B5EF4-FFF2-40B4-BE49-F238E27FC236}">
                <a16:creationId xmlns:a16="http://schemas.microsoft.com/office/drawing/2014/main" id="{B97ECB4C-557E-4997-8628-8C282F109137}"/>
              </a:ext>
            </a:extLst>
          </p:cNvPr>
          <p:cNvSpPr/>
          <p:nvPr/>
        </p:nvSpPr>
        <p:spPr>
          <a:xfrm>
            <a:off x="1581214" y="4218672"/>
            <a:ext cx="4940730" cy="1260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32" name="Google Shape;2336;p37">
            <a:extLst>
              <a:ext uri="{FF2B5EF4-FFF2-40B4-BE49-F238E27FC236}">
                <a16:creationId xmlns:a16="http://schemas.microsoft.com/office/drawing/2014/main" id="{80C27D5F-1938-4475-AB38-299E3B5377DF}"/>
              </a:ext>
            </a:extLst>
          </p:cNvPr>
          <p:cNvSpPr txBox="1"/>
          <p:nvPr/>
        </p:nvSpPr>
        <p:spPr>
          <a:xfrm>
            <a:off x="1577792" y="4214789"/>
            <a:ext cx="4940730" cy="1260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2. </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憑證會過期，而在容器內不易更新</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Tree>
    <p:extLst>
      <p:ext uri="{BB962C8B-B14F-4D97-AF65-F5344CB8AC3E}">
        <p14:creationId xmlns:p14="http://schemas.microsoft.com/office/powerpoint/2010/main" val="20333698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8" name="Google Shape;2335;p37">
            <a:extLst>
              <a:ext uri="{FF2B5EF4-FFF2-40B4-BE49-F238E27FC236}">
                <a16:creationId xmlns:a16="http://schemas.microsoft.com/office/drawing/2014/main" id="{FF6E7B85-2285-4D93-B62E-66DCCB28F6A6}"/>
              </a:ext>
            </a:extLst>
          </p:cNvPr>
          <p:cNvSpPr txBox="1"/>
          <p:nvPr/>
        </p:nvSpPr>
        <p:spPr>
          <a:xfrm>
            <a:off x="4542608" y="4656380"/>
            <a:ext cx="309120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3.</a:t>
            </a:r>
            <a:r>
              <a:rPr lang="zh-TW" altLang="en-US"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透過子網域存取對應容器</a:t>
            </a:r>
            <a:endParaRPr lang="en-US" altLang="zh-TW"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a:p>
            <a:pPr algn="ctr">
              <a:buClr>
                <a:schemeClr val="dk1"/>
              </a:buClr>
              <a:buSzPts val="1100"/>
            </a:pPr>
            <a:r>
              <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a:t>
            </a:r>
            <a:r>
              <a:rPr lang="zh-TW" altLang="en-US"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子網域對應容器的</a:t>
            </a:r>
            <a:r>
              <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port</a:t>
            </a:r>
          </a:p>
        </p:txBody>
      </p:sp>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11</a:t>
            </a:fld>
            <a:endParaRPr lang="en-US" dirty="0"/>
          </a:p>
        </p:txBody>
      </p:sp>
      <p:sp>
        <p:nvSpPr>
          <p:cNvPr id="41" name="Google Shape;2308;p37">
            <a:extLst>
              <a:ext uri="{FF2B5EF4-FFF2-40B4-BE49-F238E27FC236}">
                <a16:creationId xmlns:a16="http://schemas.microsoft.com/office/drawing/2014/main" id="{16C1175E-15C2-47E1-9F39-ADEB5A3E0ED3}"/>
              </a:ext>
            </a:extLst>
          </p:cNvPr>
          <p:cNvSpPr/>
          <p:nvPr/>
        </p:nvSpPr>
        <p:spPr>
          <a:xfrm>
            <a:off x="8072051" y="2323400"/>
            <a:ext cx="861200" cy="861200"/>
          </a:xfrm>
          <a:prstGeom prst="ellipse">
            <a:avLst/>
          </a:prstGeom>
          <a:solidFill>
            <a:schemeClr val="bg1">
              <a:lumMod val="50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3" name="Google Shape;2310;p37">
            <a:extLst>
              <a:ext uri="{FF2B5EF4-FFF2-40B4-BE49-F238E27FC236}">
                <a16:creationId xmlns:a16="http://schemas.microsoft.com/office/drawing/2014/main" id="{6F226CF3-5359-4CE3-838A-C9B3F32DF551}"/>
              </a:ext>
            </a:extLst>
          </p:cNvPr>
          <p:cNvSpPr/>
          <p:nvPr/>
        </p:nvSpPr>
        <p:spPr>
          <a:xfrm>
            <a:off x="8071251" y="4592735"/>
            <a:ext cx="861200" cy="861200"/>
          </a:xfrm>
          <a:prstGeom prst="ellipse">
            <a:avLst/>
          </a:prstGeom>
          <a:solidFill>
            <a:schemeClr val="accent4">
              <a:lumMod val="75000"/>
              <a:alpha val="5127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6" name="Google Shape;2313;p37">
            <a:extLst>
              <a:ext uri="{FF2B5EF4-FFF2-40B4-BE49-F238E27FC236}">
                <a16:creationId xmlns:a16="http://schemas.microsoft.com/office/drawing/2014/main" id="{67EBC0A4-9475-44C9-BAF4-1A5EC97D9DA5}"/>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49" name="Google Shape;2315;p37">
            <a:extLst>
              <a:ext uri="{FF2B5EF4-FFF2-40B4-BE49-F238E27FC236}">
                <a16:creationId xmlns:a16="http://schemas.microsoft.com/office/drawing/2014/main" id="{4C1CE9C4-1A7D-4DC3-BA85-F38A92449382}"/>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51" name="Google Shape;2317;p37">
            <a:extLst>
              <a:ext uri="{FF2B5EF4-FFF2-40B4-BE49-F238E27FC236}">
                <a16:creationId xmlns:a16="http://schemas.microsoft.com/office/drawing/2014/main" id="{C31AD122-AA6B-4DF0-878F-15E4154C0287}"/>
              </a:ext>
            </a:extLst>
          </p:cNvPr>
          <p:cNvCxnSpPr>
            <a:cxnSpLocks/>
            <a:stCxn id="41" idx="4"/>
            <a:endCxn id="43" idx="0"/>
          </p:cNvCxnSpPr>
          <p:nvPr/>
        </p:nvCxnSpPr>
        <p:spPr>
          <a:xfrm rot="5400000">
            <a:off x="7798184" y="3888267"/>
            <a:ext cx="1408135"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105" name="圖形 104">
            <a:extLst>
              <a:ext uri="{FF2B5EF4-FFF2-40B4-BE49-F238E27FC236}">
                <a16:creationId xmlns:a16="http://schemas.microsoft.com/office/drawing/2014/main" id="{053AA2AC-47F8-4FA1-8FBA-141D43744C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106" name="圖形 105">
            <a:extLst>
              <a:ext uri="{FF2B5EF4-FFF2-40B4-BE49-F238E27FC236}">
                <a16:creationId xmlns:a16="http://schemas.microsoft.com/office/drawing/2014/main" id="{A21FA121-2364-4827-BF9B-F88FAC20D1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
        <p:nvSpPr>
          <p:cNvPr id="27" name="Google Shape;2322;p37">
            <a:extLst>
              <a:ext uri="{FF2B5EF4-FFF2-40B4-BE49-F238E27FC236}">
                <a16:creationId xmlns:a16="http://schemas.microsoft.com/office/drawing/2014/main" id="{709E675A-7DA4-47C2-87CE-20C3BC795CBF}"/>
              </a:ext>
            </a:extLst>
          </p:cNvPr>
          <p:cNvSpPr/>
          <p:nvPr/>
        </p:nvSpPr>
        <p:spPr>
          <a:xfrm>
            <a:off x="924075" y="1533483"/>
            <a:ext cx="3091200" cy="4694800"/>
          </a:xfrm>
          <a:prstGeom prst="roundRect">
            <a:avLst>
              <a:gd name="adj" fmla="val 7405"/>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latin typeface="Montserrat Medium"/>
              <a:ea typeface="Montserrat Medium"/>
              <a:cs typeface="Montserrat Medium"/>
              <a:sym typeface="Montserrat Medium"/>
            </a:endParaRPr>
          </a:p>
        </p:txBody>
      </p:sp>
      <p:sp>
        <p:nvSpPr>
          <p:cNvPr id="29" name="Oval 1">
            <a:extLst>
              <a:ext uri="{FF2B5EF4-FFF2-40B4-BE49-F238E27FC236}">
                <a16:creationId xmlns:a16="http://schemas.microsoft.com/office/drawing/2014/main" id="{332C9E56-59AA-4701-A9DD-CD896EDB419D}"/>
              </a:ext>
            </a:extLst>
          </p:cNvPr>
          <p:cNvSpPr/>
          <p:nvPr/>
        </p:nvSpPr>
        <p:spPr>
          <a:xfrm>
            <a:off x="1496254" y="2677215"/>
            <a:ext cx="1953681" cy="1953681"/>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字方塊 30">
            <a:extLst>
              <a:ext uri="{FF2B5EF4-FFF2-40B4-BE49-F238E27FC236}">
                <a16:creationId xmlns:a16="http://schemas.microsoft.com/office/drawing/2014/main" id="{5FCFC54C-E384-465E-A734-92146DCA5135}"/>
              </a:ext>
            </a:extLst>
          </p:cNvPr>
          <p:cNvSpPr txBox="1"/>
          <p:nvPr/>
        </p:nvSpPr>
        <p:spPr>
          <a:xfrm>
            <a:off x="916576" y="4825025"/>
            <a:ext cx="3104568" cy="646331"/>
          </a:xfrm>
          <a:prstGeom prst="rect">
            <a:avLst/>
          </a:prstGeom>
          <a:noFill/>
        </p:spPr>
        <p:txBody>
          <a:bodyPr wrap="none" rtlCol="0">
            <a:spAutoFit/>
          </a:bodyPr>
          <a:lstStyle/>
          <a:p>
            <a:pPr algn="ctr"/>
            <a:r>
              <a:rPr lang="zh-TW" altLang="en-US" dirty="0">
                <a:latin typeface="微軟正黑體" panose="020B0604030504040204" pitchFamily="34" charset="-120"/>
                <a:ea typeface="微軟正黑體" panose="020B0604030504040204" pitchFamily="34" charset="-120"/>
              </a:rPr>
              <a:t>在</a:t>
            </a:r>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前使用</a:t>
            </a: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Web server</a:t>
            </a:r>
          </a:p>
          <a:p>
            <a:pPr algn="ct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建立反向代理</a:t>
            </a:r>
            <a:r>
              <a:rPr lang="zh-TW" altLang="en-US" dirty="0">
                <a:latin typeface="微軟正黑體" panose="020B0604030504040204" pitchFamily="34" charset="-120"/>
                <a:ea typeface="微軟正黑體" panose="020B0604030504040204" pitchFamily="34" charset="-120"/>
              </a:rPr>
              <a:t>解決</a:t>
            </a:r>
          </a:p>
        </p:txBody>
      </p:sp>
      <p:pic>
        <p:nvPicPr>
          <p:cNvPr id="53" name="圖形 52">
            <a:extLst>
              <a:ext uri="{FF2B5EF4-FFF2-40B4-BE49-F238E27FC236}">
                <a16:creationId xmlns:a16="http://schemas.microsoft.com/office/drawing/2014/main" id="{9EFE8DE5-25E8-4999-B8CF-1B88391C9D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1057" y="3150271"/>
            <a:ext cx="975600" cy="975600"/>
          </a:xfrm>
          <a:prstGeom prst="rect">
            <a:avLst/>
          </a:prstGeom>
        </p:spPr>
      </p:pic>
      <p:sp>
        <p:nvSpPr>
          <p:cNvPr id="42" name="Google Shape;2319;p37">
            <a:extLst>
              <a:ext uri="{FF2B5EF4-FFF2-40B4-BE49-F238E27FC236}">
                <a16:creationId xmlns:a16="http://schemas.microsoft.com/office/drawing/2014/main" id="{A241C1A6-D147-4C69-9789-444913C7AD23}"/>
              </a:ext>
            </a:extLst>
          </p:cNvPr>
          <p:cNvSpPr/>
          <p:nvPr/>
        </p:nvSpPr>
        <p:spPr>
          <a:xfrm>
            <a:off x="4546030" y="2270443"/>
            <a:ext cx="3091200" cy="972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44" name="Google Shape;2320;p37">
            <a:extLst>
              <a:ext uri="{FF2B5EF4-FFF2-40B4-BE49-F238E27FC236}">
                <a16:creationId xmlns:a16="http://schemas.microsoft.com/office/drawing/2014/main" id="{C94BDF1A-1CF8-44CA-8577-505CB0A4EB41}"/>
              </a:ext>
            </a:extLst>
          </p:cNvPr>
          <p:cNvSpPr/>
          <p:nvPr/>
        </p:nvSpPr>
        <p:spPr>
          <a:xfrm>
            <a:off x="4546030" y="4660263"/>
            <a:ext cx="3091200" cy="972000"/>
          </a:xfrm>
          <a:prstGeom prst="roundRect">
            <a:avLst>
              <a:gd name="adj" fmla="val 1666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45" name="Google Shape;2321;p37">
            <a:extLst>
              <a:ext uri="{FF2B5EF4-FFF2-40B4-BE49-F238E27FC236}">
                <a16:creationId xmlns:a16="http://schemas.microsoft.com/office/drawing/2014/main" id="{6ADCD776-53D2-41A0-958E-B55C14B1D8FD}"/>
              </a:ext>
            </a:extLst>
          </p:cNvPr>
          <p:cNvSpPr/>
          <p:nvPr/>
        </p:nvSpPr>
        <p:spPr>
          <a:xfrm>
            <a:off x="4546030" y="3470086"/>
            <a:ext cx="3091200" cy="972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50" name="Google Shape;2336;p37">
            <a:extLst>
              <a:ext uri="{FF2B5EF4-FFF2-40B4-BE49-F238E27FC236}">
                <a16:creationId xmlns:a16="http://schemas.microsoft.com/office/drawing/2014/main" id="{B2AC56B6-AB12-4126-8672-D760FACB0C19}"/>
              </a:ext>
            </a:extLst>
          </p:cNvPr>
          <p:cNvSpPr txBox="1"/>
          <p:nvPr/>
        </p:nvSpPr>
        <p:spPr>
          <a:xfrm>
            <a:off x="4542608" y="3466203"/>
            <a:ext cx="309120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2. </a:t>
            </a:r>
            <a:r>
              <a:rPr lang="zh-TW" altLang="en-US"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使</a:t>
            </a:r>
            <a:r>
              <a:rPr lang="en-US" altLang="zh-TW"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Docker</a:t>
            </a:r>
            <a:r>
              <a:rPr lang="zh-TW" altLang="en-US"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具備</a:t>
            </a:r>
            <a:r>
              <a:rPr lang="en-US" altLang="zh-TW"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HTTPS</a:t>
            </a:r>
          </a:p>
          <a:p>
            <a:pPr algn="ctr">
              <a:buClr>
                <a:schemeClr val="dk1"/>
              </a:buClr>
              <a:buSzPts val="1100"/>
            </a:pPr>
            <a:r>
              <a:rPr lang="zh-TW" altLang="en-US"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 </a:t>
            </a:r>
            <a:r>
              <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a:t>
            </a:r>
            <a:r>
              <a:rPr lang="zh-TW" altLang="en-US"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透過轉送需求進入容器</a:t>
            </a:r>
            <a:endPar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52" name="Google Shape;2337;p37">
            <a:extLst>
              <a:ext uri="{FF2B5EF4-FFF2-40B4-BE49-F238E27FC236}">
                <a16:creationId xmlns:a16="http://schemas.microsoft.com/office/drawing/2014/main" id="{BAB5EDFA-CA4D-4E84-9077-2DF3C5E8E10D}"/>
              </a:ext>
            </a:extLst>
          </p:cNvPr>
          <p:cNvSpPr txBox="1"/>
          <p:nvPr/>
        </p:nvSpPr>
        <p:spPr>
          <a:xfrm>
            <a:off x="4546030" y="2276126"/>
            <a:ext cx="309120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1.</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憑證不必包在容器中</a:t>
            </a:r>
            <a:endPar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a:p>
            <a:pPr algn="ctr">
              <a:buClr>
                <a:schemeClr val="dk1"/>
              </a:buClr>
              <a:buSzPts val="1100"/>
            </a:pPr>
            <a:r>
              <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a:t>
            </a:r>
            <a:r>
              <a:rPr lang="zh-TW" altLang="en-US"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憑證建立在</a:t>
            </a:r>
            <a:r>
              <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Web server</a:t>
            </a:r>
            <a:endParaRPr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56" name="文字方塊 55">
            <a:extLst>
              <a:ext uri="{FF2B5EF4-FFF2-40B4-BE49-F238E27FC236}">
                <a16:creationId xmlns:a16="http://schemas.microsoft.com/office/drawing/2014/main" id="{2E281AB0-D05F-48B6-994A-F23D79E50743}"/>
              </a:ext>
            </a:extLst>
          </p:cNvPr>
          <p:cNvSpPr txBox="1"/>
          <p:nvPr/>
        </p:nvSpPr>
        <p:spPr>
          <a:xfrm>
            <a:off x="4614306" y="1525475"/>
            <a:ext cx="2954655"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使用反向代理的優點</a:t>
            </a:r>
          </a:p>
        </p:txBody>
      </p:sp>
    </p:spTree>
    <p:extLst>
      <p:ext uri="{BB962C8B-B14F-4D97-AF65-F5344CB8AC3E}">
        <p14:creationId xmlns:p14="http://schemas.microsoft.com/office/powerpoint/2010/main" val="6821699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12</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既有系統服務探討</a:t>
            </a:r>
          </a:p>
        </p:txBody>
      </p:sp>
      <p:pic>
        <p:nvPicPr>
          <p:cNvPr id="3" name="圖形 2">
            <a:extLst>
              <a:ext uri="{FF2B5EF4-FFF2-40B4-BE49-F238E27FC236}">
                <a16:creationId xmlns:a16="http://schemas.microsoft.com/office/drawing/2014/main" id="{9AC3A319-7885-4B7F-8B6E-43E8201027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3771" y="2847374"/>
            <a:ext cx="1445310" cy="1445310"/>
          </a:xfrm>
          <a:prstGeom prst="rect">
            <a:avLst/>
          </a:prstGeom>
        </p:spPr>
      </p:pic>
    </p:spTree>
    <p:extLst>
      <p:ext uri="{BB962C8B-B14F-4D97-AF65-F5344CB8AC3E}">
        <p14:creationId xmlns:p14="http://schemas.microsoft.com/office/powerpoint/2010/main" val="361860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透過</a:t>
            </a:r>
            <a:r>
              <a:rPr lang="en-US" altLang="zh-TW" sz="3500" b="1" dirty="0">
                <a:solidFill>
                  <a:schemeClr val="tx1">
                    <a:lumMod val="75000"/>
                    <a:lumOff val="25000"/>
                  </a:schemeClr>
                </a:solidFill>
                <a:latin typeface="Montserrat Light" panose="00000400000000000000" pitchFamily="50" charset="0"/>
              </a:rPr>
              <a:t>HTTPS</a:t>
            </a:r>
            <a:r>
              <a:rPr lang="zh-TW" altLang="en-US" sz="3500" b="1" dirty="0">
                <a:solidFill>
                  <a:schemeClr val="tx1">
                    <a:lumMod val="75000"/>
                    <a:lumOff val="25000"/>
                  </a:schemeClr>
                </a:solidFill>
                <a:latin typeface="Montserrat Light" panose="00000400000000000000" pitchFamily="50" charset="0"/>
              </a:rPr>
              <a:t>連進</a:t>
            </a:r>
            <a:r>
              <a:rPr lang="en-US" altLang="zh-TW" sz="3500" b="1" dirty="0">
                <a:solidFill>
                  <a:schemeClr val="tx1">
                    <a:lumMod val="75000"/>
                    <a:lumOff val="25000"/>
                  </a:schemeClr>
                </a:solidFill>
                <a:latin typeface="Montserrat Light" panose="00000400000000000000" pitchFamily="50" charset="0"/>
              </a:rPr>
              <a:t>AP server (</a:t>
            </a:r>
            <a:r>
              <a:rPr lang="zh-TW" altLang="en-US" sz="3500" b="1" dirty="0">
                <a:solidFill>
                  <a:schemeClr val="tx1">
                    <a:lumMod val="75000"/>
                    <a:lumOff val="25000"/>
                  </a:schemeClr>
                </a:solidFill>
                <a:latin typeface="Montserrat Light" panose="00000400000000000000" pitchFamily="50" charset="0"/>
              </a:rPr>
              <a:t>沒有</a:t>
            </a:r>
            <a:r>
              <a:rPr lang="en-US" altLang="zh-TW" sz="3500" b="1" dirty="0">
                <a:solidFill>
                  <a:schemeClr val="tx1">
                    <a:lumMod val="75000"/>
                    <a:lumOff val="25000"/>
                  </a:schemeClr>
                </a:solidFill>
                <a:latin typeface="Montserrat Light" panose="00000400000000000000" pitchFamily="50" charset="0"/>
              </a:rPr>
              <a:t>Docker)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13</a:t>
            </a:fld>
            <a:endParaRPr lang="en-US" dirty="0"/>
          </a:p>
        </p:txBody>
      </p:sp>
      <p:sp>
        <p:nvSpPr>
          <p:cNvPr id="9" name="文字方塊 8">
            <a:extLst>
              <a:ext uri="{FF2B5EF4-FFF2-40B4-BE49-F238E27FC236}">
                <a16:creationId xmlns:a16="http://schemas.microsoft.com/office/drawing/2014/main" id="{07F6289A-929F-4935-925A-5A144A2C42DE}"/>
              </a:ext>
            </a:extLst>
          </p:cNvPr>
          <p:cNvSpPr txBox="1"/>
          <p:nvPr/>
        </p:nvSpPr>
        <p:spPr>
          <a:xfrm>
            <a:off x="1704975" y="5091712"/>
            <a:ext cx="2980881" cy="168648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一般伺服器架構</a:t>
            </a: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2400" dirty="0">
                <a:solidFill>
                  <a:srgbClr val="C00000"/>
                </a:solidFill>
                <a:latin typeface="微軟正黑體" panose="020B0604030504040204" pitchFamily="34" charset="-120"/>
                <a:ea typeface="微軟正黑體" panose="020B0604030504040204" pitchFamily="34" charset="-120"/>
              </a:rPr>
              <a:t>.NET</a:t>
            </a:r>
            <a:r>
              <a:rPr lang="zh-TW" altLang="en-US" sz="2400" dirty="0">
                <a:solidFill>
                  <a:srgbClr val="C00000"/>
                </a:solidFill>
                <a:latin typeface="微軟正黑體" panose="020B0604030504040204" pitchFamily="34" charset="-120"/>
                <a:ea typeface="微軟正黑體" panose="020B0604030504040204" pitchFamily="34" charset="-120"/>
              </a:rPr>
              <a:t>須設定服務檔</a:t>
            </a: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環境需手動建置</a:t>
            </a:r>
          </a:p>
        </p:txBody>
      </p:sp>
      <p:sp>
        <p:nvSpPr>
          <p:cNvPr id="10" name="矩形 9">
            <a:extLst>
              <a:ext uri="{FF2B5EF4-FFF2-40B4-BE49-F238E27FC236}">
                <a16:creationId xmlns:a16="http://schemas.microsoft.com/office/drawing/2014/main" id="{07B29C82-EA03-499D-802C-1A7510296934}"/>
              </a:ext>
            </a:extLst>
          </p:cNvPr>
          <p:cNvSpPr/>
          <p:nvPr/>
        </p:nvSpPr>
        <p:spPr>
          <a:xfrm>
            <a:off x="9513225" y="6287576"/>
            <a:ext cx="360000" cy="3600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BBEC098F-9D5B-40B0-90E7-1F332ACFD90D}"/>
              </a:ext>
            </a:extLst>
          </p:cNvPr>
          <p:cNvSpPr txBox="1"/>
          <p:nvPr/>
        </p:nvSpPr>
        <p:spPr>
          <a:xfrm>
            <a:off x="9873225" y="6287576"/>
            <a:ext cx="189763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Web Server</a:t>
            </a:r>
            <a:endParaRPr lang="zh-TW" altLang="en-US" dirty="0">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8E44C2C9-CD25-4482-B830-8981436FF431}"/>
              </a:ext>
            </a:extLst>
          </p:cNvPr>
          <p:cNvSpPr/>
          <p:nvPr/>
        </p:nvSpPr>
        <p:spPr>
          <a:xfrm>
            <a:off x="9513225" y="5831202"/>
            <a:ext cx="360000" cy="360000"/>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DA2435E0-34FC-40E2-B0D9-7889B5352ECD}"/>
              </a:ext>
            </a:extLst>
          </p:cNvPr>
          <p:cNvSpPr txBox="1"/>
          <p:nvPr/>
        </p:nvSpPr>
        <p:spPr>
          <a:xfrm>
            <a:off x="9873225" y="5831202"/>
            <a:ext cx="175560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AP Server</a:t>
            </a:r>
            <a:endParaRPr lang="zh-TW" altLang="en-US" dirty="0">
              <a:latin typeface="微軟正黑體" panose="020B0604030504040204" pitchFamily="34" charset="-120"/>
              <a:ea typeface="微軟正黑體" panose="020B0604030504040204" pitchFamily="34" charset="-120"/>
            </a:endParaRPr>
          </a:p>
        </p:txBody>
      </p:sp>
      <p:pic>
        <p:nvPicPr>
          <p:cNvPr id="12" name="Picture 2">
            <a:extLst>
              <a:ext uri="{FF2B5EF4-FFF2-40B4-BE49-F238E27FC236}">
                <a16:creationId xmlns:a16="http://schemas.microsoft.com/office/drawing/2014/main" id="{3135F270-C685-4F56-BAC8-D5867AA6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84" y="1650559"/>
            <a:ext cx="9793845"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9853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透過</a:t>
            </a:r>
            <a:r>
              <a:rPr lang="en-US" altLang="zh-TW" sz="3500" b="1" dirty="0">
                <a:solidFill>
                  <a:schemeClr val="tx1">
                    <a:lumMod val="75000"/>
                    <a:lumOff val="25000"/>
                  </a:schemeClr>
                </a:solidFill>
                <a:latin typeface="Montserrat Light" panose="00000400000000000000" pitchFamily="50" charset="0"/>
              </a:rPr>
              <a:t>HTTPS</a:t>
            </a:r>
            <a:r>
              <a:rPr lang="zh-TW" altLang="en-US" sz="3500" b="1" dirty="0">
                <a:solidFill>
                  <a:schemeClr val="tx1">
                    <a:lumMod val="75000"/>
                    <a:lumOff val="25000"/>
                  </a:schemeClr>
                </a:solidFill>
                <a:latin typeface="Montserrat Light" panose="00000400000000000000" pitchFamily="50" charset="0"/>
              </a:rPr>
              <a:t>連進</a:t>
            </a:r>
            <a:r>
              <a:rPr lang="en-US" altLang="zh-TW" sz="3500" b="1" dirty="0">
                <a:solidFill>
                  <a:schemeClr val="tx1">
                    <a:lumMod val="75000"/>
                    <a:lumOff val="25000"/>
                  </a:schemeClr>
                </a:solidFill>
                <a:latin typeface="Montserrat Light" panose="00000400000000000000" pitchFamily="50" charset="0"/>
              </a:rPr>
              <a:t>AP server(</a:t>
            </a:r>
            <a:r>
              <a:rPr lang="zh-TW" altLang="en-US" sz="3500" b="1" dirty="0">
                <a:solidFill>
                  <a:schemeClr val="tx1">
                    <a:lumMod val="75000"/>
                    <a:lumOff val="25000"/>
                  </a:schemeClr>
                </a:solidFill>
                <a:latin typeface="Montserrat Light" panose="00000400000000000000" pitchFamily="50" charset="0"/>
              </a:rPr>
              <a:t>包進</a:t>
            </a:r>
            <a:r>
              <a:rPr lang="en-US" altLang="zh-TW" sz="3500" b="1" dirty="0">
                <a:solidFill>
                  <a:schemeClr val="tx1">
                    <a:lumMod val="75000"/>
                    <a:lumOff val="25000"/>
                  </a:schemeClr>
                </a:solidFill>
                <a:latin typeface="Montserrat Light" panose="00000400000000000000" pitchFamily="50" charset="0"/>
              </a:rPr>
              <a:t>Docker)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14</a:t>
            </a:fld>
            <a:endParaRPr lang="en-US" dirty="0"/>
          </a:p>
        </p:txBody>
      </p:sp>
      <p:sp>
        <p:nvSpPr>
          <p:cNvPr id="11" name="文字方塊 10">
            <a:extLst>
              <a:ext uri="{FF2B5EF4-FFF2-40B4-BE49-F238E27FC236}">
                <a16:creationId xmlns:a16="http://schemas.microsoft.com/office/drawing/2014/main" id="{74DC768F-CB59-4BF1-B6B9-A651827045F8}"/>
              </a:ext>
            </a:extLst>
          </p:cNvPr>
          <p:cNvSpPr txBox="1"/>
          <p:nvPr/>
        </p:nvSpPr>
        <p:spPr>
          <a:xfrm>
            <a:off x="1704975" y="5044087"/>
            <a:ext cx="3243196" cy="1132490"/>
          </a:xfrm>
          <a:prstGeom prst="rect">
            <a:avLst/>
          </a:prstGeom>
          <a:noFill/>
        </p:spPr>
        <p:txBody>
          <a:bodyPr wrap="none" rtlCol="0">
            <a:spAutoFit/>
          </a:bodyPr>
          <a:lstStyle/>
          <a:p>
            <a:pPr marL="285750" indent="-285750">
              <a:lnSpc>
                <a:spcPct val="150000"/>
              </a:lnSpc>
              <a:buFont typeface="Arial" panose="020B0604020202020204" pitchFamily="34" charset="0"/>
              <a:buChar char="•"/>
            </a:pP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憑證會被包進容器內</a:t>
            </a:r>
            <a:endParaRPr lang="en-US" altLang="zh-TW" sz="2400" dirty="0">
              <a:solidFill>
                <a:srgbClr val="C00000"/>
              </a:solidFill>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8A5975E9-CE52-465E-9503-0C080CA00C72}"/>
              </a:ext>
            </a:extLst>
          </p:cNvPr>
          <p:cNvSpPr/>
          <p:nvPr/>
        </p:nvSpPr>
        <p:spPr>
          <a:xfrm>
            <a:off x="9513225" y="5807245"/>
            <a:ext cx="360000" cy="3600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396DB3B9-E695-4C5E-BACF-ED6A79633E39}"/>
              </a:ext>
            </a:extLst>
          </p:cNvPr>
          <p:cNvSpPr txBox="1"/>
          <p:nvPr/>
        </p:nvSpPr>
        <p:spPr>
          <a:xfrm>
            <a:off x="9873225" y="5807245"/>
            <a:ext cx="189763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Web Server</a:t>
            </a:r>
            <a:endParaRPr lang="zh-TW" altLang="en-US" dirty="0">
              <a:latin typeface="微軟正黑體" panose="020B0604030504040204" pitchFamily="34" charset="-120"/>
              <a:ea typeface="微軟正黑體" panose="020B0604030504040204" pitchFamily="34" charset="-120"/>
            </a:endParaRPr>
          </a:p>
        </p:txBody>
      </p:sp>
      <p:sp>
        <p:nvSpPr>
          <p:cNvPr id="16" name="Google Shape;2319;p37">
            <a:extLst>
              <a:ext uri="{FF2B5EF4-FFF2-40B4-BE49-F238E27FC236}">
                <a16:creationId xmlns:a16="http://schemas.microsoft.com/office/drawing/2014/main" id="{28FE43BA-D9AE-47A7-96D8-008F6B55A604}"/>
              </a:ext>
            </a:extLst>
          </p:cNvPr>
          <p:cNvSpPr/>
          <p:nvPr/>
        </p:nvSpPr>
        <p:spPr>
          <a:xfrm>
            <a:off x="9513225" y="6263619"/>
            <a:ext cx="360000" cy="3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7" name="文字方塊 16">
            <a:extLst>
              <a:ext uri="{FF2B5EF4-FFF2-40B4-BE49-F238E27FC236}">
                <a16:creationId xmlns:a16="http://schemas.microsoft.com/office/drawing/2014/main" id="{E72050AF-1A54-4D3D-B3CC-796655CE136B}"/>
              </a:ext>
            </a:extLst>
          </p:cNvPr>
          <p:cNvSpPr txBox="1"/>
          <p:nvPr/>
        </p:nvSpPr>
        <p:spPr>
          <a:xfrm>
            <a:off x="9873225" y="6263619"/>
            <a:ext cx="203132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包進容器內的流程</a:t>
            </a:r>
          </a:p>
        </p:txBody>
      </p:sp>
      <p:sp>
        <p:nvSpPr>
          <p:cNvPr id="18" name="矩形 17">
            <a:extLst>
              <a:ext uri="{FF2B5EF4-FFF2-40B4-BE49-F238E27FC236}">
                <a16:creationId xmlns:a16="http://schemas.microsoft.com/office/drawing/2014/main" id="{B85FEAF7-52FA-4D34-BDD8-7DE2B6BC40D6}"/>
              </a:ext>
            </a:extLst>
          </p:cNvPr>
          <p:cNvSpPr/>
          <p:nvPr/>
        </p:nvSpPr>
        <p:spPr>
          <a:xfrm>
            <a:off x="9513225" y="5350871"/>
            <a:ext cx="360000" cy="360000"/>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F9195423-6C3F-46B8-B003-FE234EEEA890}"/>
              </a:ext>
            </a:extLst>
          </p:cNvPr>
          <p:cNvSpPr txBox="1"/>
          <p:nvPr/>
        </p:nvSpPr>
        <p:spPr>
          <a:xfrm>
            <a:off x="9873225" y="5350871"/>
            <a:ext cx="175560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AP Server</a:t>
            </a:r>
            <a:endParaRPr lang="zh-TW" altLang="en-US" dirty="0">
              <a:latin typeface="微軟正黑體" panose="020B0604030504040204" pitchFamily="34" charset="-120"/>
              <a:ea typeface="微軟正黑體" panose="020B0604030504040204" pitchFamily="34" charset="-120"/>
            </a:endParaRPr>
          </a:p>
        </p:txBody>
      </p:sp>
      <p:pic>
        <p:nvPicPr>
          <p:cNvPr id="20" name="Picture 2">
            <a:extLst>
              <a:ext uri="{FF2B5EF4-FFF2-40B4-BE49-F238E27FC236}">
                <a16:creationId xmlns:a16="http://schemas.microsoft.com/office/drawing/2014/main" id="{9836CD9D-F6C0-47D2-88E8-6AC2A8817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84" y="1650559"/>
            <a:ext cx="9793845" cy="324000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19;p37">
            <a:extLst>
              <a:ext uri="{FF2B5EF4-FFF2-40B4-BE49-F238E27FC236}">
                <a16:creationId xmlns:a16="http://schemas.microsoft.com/office/drawing/2014/main" id="{AEB2B9AA-D9ED-4028-8EE5-A87DF13DC9B5}"/>
              </a:ext>
            </a:extLst>
          </p:cNvPr>
          <p:cNvSpPr/>
          <p:nvPr/>
        </p:nvSpPr>
        <p:spPr>
          <a:xfrm>
            <a:off x="3469821" y="1469573"/>
            <a:ext cx="7470322" cy="3737868"/>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2324867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9503"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15</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形 2">
            <a:extLst>
              <a:ext uri="{FF2B5EF4-FFF2-40B4-BE49-F238E27FC236}">
                <a16:creationId xmlns:a16="http://schemas.microsoft.com/office/drawing/2014/main" id="{A0A161BE-3652-4CE1-985A-C58191248E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05333" y="2784178"/>
            <a:ext cx="1440000" cy="1440000"/>
          </a:xfrm>
          <a:prstGeom prst="rect">
            <a:avLst/>
          </a:prstGeom>
        </p:spPr>
      </p:pic>
      <p:sp>
        <p:nvSpPr>
          <p:cNvPr id="13" name="TextBox 14">
            <a:extLst>
              <a:ext uri="{FF2B5EF4-FFF2-40B4-BE49-F238E27FC236}">
                <a16:creationId xmlns:a16="http://schemas.microsoft.com/office/drawing/2014/main" id="{94E7431E-D6F4-462C-9534-CBFE233BA1FB}"/>
              </a:ext>
            </a:extLst>
          </p:cNvPr>
          <p:cNvSpPr txBox="1"/>
          <p:nvPr/>
        </p:nvSpPr>
        <p:spPr>
          <a:xfrm>
            <a:off x="5296532" y="3230032"/>
            <a:ext cx="6151756"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專題方法與系統開發相關技術</a:t>
            </a:r>
          </a:p>
        </p:txBody>
      </p:sp>
    </p:spTree>
    <p:extLst>
      <p:ext uri="{BB962C8B-B14F-4D97-AF65-F5344CB8AC3E}">
        <p14:creationId xmlns:p14="http://schemas.microsoft.com/office/powerpoint/2010/main" val="1025794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系統開發相關技術 </a:t>
            </a:r>
            <a:r>
              <a:rPr lang="en-US" altLang="zh-TW" sz="3500" b="1" dirty="0">
                <a:solidFill>
                  <a:schemeClr val="tx1">
                    <a:lumMod val="75000"/>
                    <a:lumOff val="25000"/>
                  </a:schemeClr>
                </a:solidFill>
                <a:latin typeface="Montserrat Light" panose="00000400000000000000" pitchFamily="50" charset="0"/>
              </a:rPr>
              <a:t>– Web Server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16</a:t>
            </a:fld>
            <a:endParaRPr lang="en-US" dirty="0"/>
          </a:p>
        </p:txBody>
      </p:sp>
      <p:pic>
        <p:nvPicPr>
          <p:cNvPr id="2" name="Picture 2">
            <a:extLst>
              <a:ext uri="{FF2B5EF4-FFF2-40B4-BE49-F238E27FC236}">
                <a16:creationId xmlns:a16="http://schemas.microsoft.com/office/drawing/2014/main" id="{82B2C707-D645-4349-93BA-B79521083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760" y="2391440"/>
            <a:ext cx="834248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6986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系統架構 </a:t>
            </a:r>
            <a:r>
              <a:rPr lang="en-US" altLang="zh-TW" sz="3500" b="1" dirty="0">
                <a:solidFill>
                  <a:schemeClr val="tx1">
                    <a:lumMod val="75000"/>
                    <a:lumOff val="25000"/>
                  </a:schemeClr>
                </a:solidFill>
                <a:latin typeface="Montserrat Light" panose="00000400000000000000" pitchFamily="50" charset="0"/>
              </a:rPr>
              <a:t>– Web Server </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17</a:t>
            </a:fld>
            <a:endParaRPr lang="en-US" dirty="0"/>
          </a:p>
        </p:txBody>
      </p:sp>
      <p:sp>
        <p:nvSpPr>
          <p:cNvPr id="5" name="矩形 4">
            <a:extLst>
              <a:ext uri="{FF2B5EF4-FFF2-40B4-BE49-F238E27FC236}">
                <a16:creationId xmlns:a16="http://schemas.microsoft.com/office/drawing/2014/main" id="{F6093151-7036-44D3-A7F9-D1C597DDCAC4}"/>
              </a:ext>
            </a:extLst>
          </p:cNvPr>
          <p:cNvSpPr/>
          <p:nvPr/>
        </p:nvSpPr>
        <p:spPr>
          <a:xfrm>
            <a:off x="9513225" y="5807245"/>
            <a:ext cx="360000" cy="3600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EFA3321-2B15-4B00-BB2D-6F17FA09C0CD}"/>
              </a:ext>
            </a:extLst>
          </p:cNvPr>
          <p:cNvSpPr txBox="1"/>
          <p:nvPr/>
        </p:nvSpPr>
        <p:spPr>
          <a:xfrm>
            <a:off x="9873225" y="5807245"/>
            <a:ext cx="189763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Web Server</a:t>
            </a:r>
            <a:endParaRPr lang="zh-TW" altLang="en-US" dirty="0">
              <a:latin typeface="微軟正黑體" panose="020B0604030504040204" pitchFamily="34" charset="-120"/>
              <a:ea typeface="微軟正黑體" panose="020B0604030504040204" pitchFamily="34" charset="-120"/>
            </a:endParaRPr>
          </a:p>
        </p:txBody>
      </p:sp>
      <p:sp>
        <p:nvSpPr>
          <p:cNvPr id="8" name="Google Shape;2319;p37">
            <a:extLst>
              <a:ext uri="{FF2B5EF4-FFF2-40B4-BE49-F238E27FC236}">
                <a16:creationId xmlns:a16="http://schemas.microsoft.com/office/drawing/2014/main" id="{13198803-8082-4B20-A796-1CA26CE1C7A4}"/>
              </a:ext>
            </a:extLst>
          </p:cNvPr>
          <p:cNvSpPr/>
          <p:nvPr/>
        </p:nvSpPr>
        <p:spPr>
          <a:xfrm>
            <a:off x="9513225" y="6263619"/>
            <a:ext cx="360000" cy="3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9" name="文字方塊 8">
            <a:extLst>
              <a:ext uri="{FF2B5EF4-FFF2-40B4-BE49-F238E27FC236}">
                <a16:creationId xmlns:a16="http://schemas.microsoft.com/office/drawing/2014/main" id="{78048BC7-2E78-4C8E-B00D-17E8377FA8B4}"/>
              </a:ext>
            </a:extLst>
          </p:cNvPr>
          <p:cNvSpPr txBox="1"/>
          <p:nvPr/>
        </p:nvSpPr>
        <p:spPr>
          <a:xfrm>
            <a:off x="9873225" y="6263619"/>
            <a:ext cx="1681614"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Reverse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Proxy</a:t>
            </a:r>
            <a:endParaRPr lang="zh-TW" altLang="en-US" dirty="0">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1D6127BB-81DB-4576-9E57-49386D26B3F3}"/>
              </a:ext>
            </a:extLst>
          </p:cNvPr>
          <p:cNvSpPr/>
          <p:nvPr/>
        </p:nvSpPr>
        <p:spPr>
          <a:xfrm>
            <a:off x="9513225" y="5350871"/>
            <a:ext cx="360000" cy="36000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886B736B-DB8D-4271-AA03-2D7C292EB2D0}"/>
              </a:ext>
            </a:extLst>
          </p:cNvPr>
          <p:cNvSpPr txBox="1"/>
          <p:nvPr/>
        </p:nvSpPr>
        <p:spPr>
          <a:xfrm>
            <a:off x="9873225" y="5350871"/>
            <a:ext cx="175560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AP Server</a:t>
            </a:r>
            <a:endParaRPr lang="zh-TW" altLang="en-US" dirty="0">
              <a:latin typeface="微軟正黑體" panose="020B0604030504040204" pitchFamily="34" charset="-120"/>
              <a:ea typeface="微軟正黑體" panose="020B0604030504040204" pitchFamily="34" charset="-120"/>
            </a:endParaRPr>
          </a:p>
        </p:txBody>
      </p:sp>
      <p:sp>
        <p:nvSpPr>
          <p:cNvPr id="12" name="Google Shape;2319;p37">
            <a:extLst>
              <a:ext uri="{FF2B5EF4-FFF2-40B4-BE49-F238E27FC236}">
                <a16:creationId xmlns:a16="http://schemas.microsoft.com/office/drawing/2014/main" id="{5C5D5CFA-E01B-4309-8B42-DC9F051F8899}"/>
              </a:ext>
            </a:extLst>
          </p:cNvPr>
          <p:cNvSpPr/>
          <p:nvPr/>
        </p:nvSpPr>
        <p:spPr>
          <a:xfrm>
            <a:off x="6515099" y="2973117"/>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4" name="文字方塊 13">
            <a:extLst>
              <a:ext uri="{FF2B5EF4-FFF2-40B4-BE49-F238E27FC236}">
                <a16:creationId xmlns:a16="http://schemas.microsoft.com/office/drawing/2014/main" id="{A9F3A93A-A6EF-4AFC-A1E1-08A0D442F348}"/>
              </a:ext>
            </a:extLst>
          </p:cNvPr>
          <p:cNvSpPr txBox="1"/>
          <p:nvPr/>
        </p:nvSpPr>
        <p:spPr>
          <a:xfrm>
            <a:off x="1704975" y="5044087"/>
            <a:ext cx="6662080" cy="168648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在</a:t>
            </a:r>
            <a:r>
              <a:rPr lang="en-US" altLang="zh-TW" sz="2400" dirty="0">
                <a:solidFill>
                  <a:srgbClr val="C00000"/>
                </a:solidFill>
                <a:latin typeface="微軟正黑體" panose="020B0604030504040204" pitchFamily="34" charset="-120"/>
                <a:ea typeface="微軟正黑體" panose="020B0604030504040204" pitchFamily="34" charset="-120"/>
              </a:rPr>
              <a:t>Web</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Server</a:t>
            </a:r>
            <a:r>
              <a:rPr lang="zh-TW" altLang="en-US" sz="2400" dirty="0">
                <a:solidFill>
                  <a:srgbClr val="C00000"/>
                </a:solidFill>
                <a:latin typeface="微軟正黑體" panose="020B0604030504040204" pitchFamily="34" charset="-120"/>
                <a:ea typeface="微軟正黑體" panose="020B0604030504040204" pitchFamily="34" charset="-120"/>
              </a:rPr>
              <a:t>開啟</a:t>
            </a:r>
            <a:r>
              <a:rPr lang="en-US" altLang="zh-TW" sz="2400" dirty="0">
                <a:solidFill>
                  <a:srgbClr val="C00000"/>
                </a:solidFill>
                <a:latin typeface="微軟正黑體" panose="020B0604030504040204" pitchFamily="34" charset="-120"/>
                <a:ea typeface="微軟正黑體" panose="020B0604030504040204" pitchFamily="34" charset="-120"/>
              </a:rPr>
              <a:t>Reverse</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Proxy</a:t>
            </a:r>
          </a:p>
          <a:p>
            <a:pPr marL="285750" indent="-285750">
              <a:lnSpc>
                <a:spcPct val="150000"/>
              </a:lnSpc>
              <a:buFont typeface="Arial" panose="020B0604020202020204" pitchFamily="34" charset="0"/>
              <a:buChar char="•"/>
            </a:pPr>
            <a:r>
              <a:rPr lang="en-US" altLang="zh-TW" sz="2400" dirty="0">
                <a:solidFill>
                  <a:srgbClr val="C00000"/>
                </a:solidFill>
                <a:latin typeface="微軟正黑體" panose="020B0604030504040204" pitchFamily="34" charset="-120"/>
                <a:ea typeface="微軟正黑體" panose="020B0604030504040204" pitchFamily="34" charset="-120"/>
              </a:rPr>
              <a:t>Web Server</a:t>
            </a:r>
            <a:r>
              <a:rPr lang="zh-TW" altLang="en-US" sz="2400" dirty="0">
                <a:solidFill>
                  <a:srgbClr val="C00000"/>
                </a:solidFill>
                <a:latin typeface="微軟正黑體" panose="020B0604030504040204" pitchFamily="34" charset="-120"/>
                <a:ea typeface="微軟正黑體" panose="020B0604030504040204" pitchFamily="34" charset="-120"/>
              </a:rPr>
              <a:t>先使用憑證</a:t>
            </a: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後經過</a:t>
            </a:r>
            <a:r>
              <a:rPr lang="en-US" altLang="zh-TW" sz="2400" dirty="0">
                <a:solidFill>
                  <a:srgbClr val="C00000"/>
                </a:solidFill>
                <a:latin typeface="微軟正黑體" panose="020B0604030504040204" pitchFamily="34" charset="-120"/>
                <a:ea typeface="微軟正黑體" panose="020B0604030504040204" pitchFamily="34" charset="-120"/>
              </a:rPr>
              <a:t>Reverse</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Proxy Forwarding</a:t>
            </a:r>
            <a:r>
              <a:rPr lang="zh-TW" altLang="en-US" sz="2400" dirty="0">
                <a:solidFill>
                  <a:srgbClr val="C00000"/>
                </a:solidFill>
                <a:latin typeface="微軟正黑體" panose="020B0604030504040204" pitchFamily="34" charset="-120"/>
                <a:ea typeface="微軟正黑體" panose="020B0604030504040204" pitchFamily="34" charset="-120"/>
              </a:rPr>
              <a:t>給多個容器</a:t>
            </a:r>
          </a:p>
        </p:txBody>
      </p:sp>
      <p:pic>
        <p:nvPicPr>
          <p:cNvPr id="19" name="Picture 4">
            <a:extLst>
              <a:ext uri="{FF2B5EF4-FFF2-40B4-BE49-F238E27FC236}">
                <a16:creationId xmlns:a16="http://schemas.microsoft.com/office/drawing/2014/main" id="{54FC12B7-CAA4-C049-4229-EBE071206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703" y="1633414"/>
            <a:ext cx="8132306" cy="324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3ACECAFF-1B05-46D2-B795-DFB4C77A573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84951"/>
          <a:stretch/>
        </p:blipFill>
        <p:spPr bwMode="auto">
          <a:xfrm>
            <a:off x="8839200" y="1633414"/>
            <a:ext cx="1223808"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7625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系統開發相關技術 </a:t>
            </a:r>
            <a:r>
              <a:rPr lang="en-US" altLang="zh-TW" sz="3500" b="1" dirty="0">
                <a:solidFill>
                  <a:schemeClr val="tx1">
                    <a:lumMod val="75000"/>
                    <a:lumOff val="25000"/>
                  </a:schemeClr>
                </a:solidFill>
                <a:latin typeface="Montserrat Light" panose="00000400000000000000" pitchFamily="50" charset="0"/>
              </a:rPr>
              <a:t>– Docker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18</a:t>
            </a:fld>
            <a:endParaRPr lang="en-US" dirty="0"/>
          </a:p>
        </p:txBody>
      </p:sp>
      <p:pic>
        <p:nvPicPr>
          <p:cNvPr id="2052" name="Picture 4">
            <a:extLst>
              <a:ext uri="{FF2B5EF4-FFF2-40B4-BE49-F238E27FC236}">
                <a16:creationId xmlns:a16="http://schemas.microsoft.com/office/drawing/2014/main" id="{3018BFEC-42B4-4682-9928-F99193AF6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603" y="2848540"/>
            <a:ext cx="7864793" cy="205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124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系統架構 </a:t>
            </a:r>
            <a:r>
              <a:rPr lang="en-US" altLang="zh-TW" sz="3500" b="1" dirty="0">
                <a:solidFill>
                  <a:schemeClr val="tx1">
                    <a:lumMod val="75000"/>
                    <a:lumOff val="25000"/>
                  </a:schemeClr>
                </a:solidFill>
                <a:latin typeface="Montserrat Light" panose="00000400000000000000" pitchFamily="50" charset="0"/>
              </a:rPr>
              <a:t>– Docker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19</a:t>
            </a:fld>
            <a:endParaRPr lang="en-US" dirty="0"/>
          </a:p>
        </p:txBody>
      </p:sp>
      <p:sp>
        <p:nvSpPr>
          <p:cNvPr id="5" name="矩形 4">
            <a:extLst>
              <a:ext uri="{FF2B5EF4-FFF2-40B4-BE49-F238E27FC236}">
                <a16:creationId xmlns:a16="http://schemas.microsoft.com/office/drawing/2014/main" id="{F6093151-7036-44D3-A7F9-D1C597DDCAC4}"/>
              </a:ext>
            </a:extLst>
          </p:cNvPr>
          <p:cNvSpPr/>
          <p:nvPr/>
        </p:nvSpPr>
        <p:spPr>
          <a:xfrm>
            <a:off x="9513225" y="5807245"/>
            <a:ext cx="360000" cy="360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EFA3321-2B15-4B00-BB2D-6F17FA09C0CD}"/>
              </a:ext>
            </a:extLst>
          </p:cNvPr>
          <p:cNvSpPr txBox="1"/>
          <p:nvPr/>
        </p:nvSpPr>
        <p:spPr>
          <a:xfrm>
            <a:off x="9873225" y="5807245"/>
            <a:ext cx="189763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Web Server</a:t>
            </a:r>
            <a:endParaRPr lang="zh-TW" altLang="en-US" dirty="0">
              <a:latin typeface="微軟正黑體" panose="020B0604030504040204" pitchFamily="34" charset="-120"/>
              <a:ea typeface="微軟正黑體" panose="020B0604030504040204" pitchFamily="34" charset="-120"/>
            </a:endParaRPr>
          </a:p>
        </p:txBody>
      </p:sp>
      <p:sp>
        <p:nvSpPr>
          <p:cNvPr id="8" name="Google Shape;2319;p37">
            <a:extLst>
              <a:ext uri="{FF2B5EF4-FFF2-40B4-BE49-F238E27FC236}">
                <a16:creationId xmlns:a16="http://schemas.microsoft.com/office/drawing/2014/main" id="{13198803-8082-4B20-A796-1CA26CE1C7A4}"/>
              </a:ext>
            </a:extLst>
          </p:cNvPr>
          <p:cNvSpPr/>
          <p:nvPr/>
        </p:nvSpPr>
        <p:spPr>
          <a:xfrm>
            <a:off x="9513225" y="6263619"/>
            <a:ext cx="360000" cy="3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9" name="文字方塊 8">
            <a:extLst>
              <a:ext uri="{FF2B5EF4-FFF2-40B4-BE49-F238E27FC236}">
                <a16:creationId xmlns:a16="http://schemas.microsoft.com/office/drawing/2014/main" id="{78048BC7-2E78-4C8E-B00D-17E8377FA8B4}"/>
              </a:ext>
            </a:extLst>
          </p:cNvPr>
          <p:cNvSpPr txBox="1"/>
          <p:nvPr/>
        </p:nvSpPr>
        <p:spPr>
          <a:xfrm>
            <a:off x="9873225" y="6263619"/>
            <a:ext cx="203132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包進容器內的流程</a:t>
            </a:r>
          </a:p>
        </p:txBody>
      </p:sp>
      <p:sp>
        <p:nvSpPr>
          <p:cNvPr id="10" name="矩形 9">
            <a:extLst>
              <a:ext uri="{FF2B5EF4-FFF2-40B4-BE49-F238E27FC236}">
                <a16:creationId xmlns:a16="http://schemas.microsoft.com/office/drawing/2014/main" id="{1D6127BB-81DB-4576-9E57-49386D26B3F3}"/>
              </a:ext>
            </a:extLst>
          </p:cNvPr>
          <p:cNvSpPr/>
          <p:nvPr/>
        </p:nvSpPr>
        <p:spPr>
          <a:xfrm>
            <a:off x="9513225" y="5350871"/>
            <a:ext cx="360000" cy="360000"/>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886B736B-DB8D-4271-AA03-2D7C292EB2D0}"/>
              </a:ext>
            </a:extLst>
          </p:cNvPr>
          <p:cNvSpPr txBox="1"/>
          <p:nvPr/>
        </p:nvSpPr>
        <p:spPr>
          <a:xfrm>
            <a:off x="9873225" y="5350871"/>
            <a:ext cx="175560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AP Server</a:t>
            </a:r>
            <a:endParaRPr lang="zh-TW" altLang="en-US"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A9F3A93A-A6EF-4AFC-A1E1-08A0D442F348}"/>
              </a:ext>
            </a:extLst>
          </p:cNvPr>
          <p:cNvSpPr txBox="1"/>
          <p:nvPr/>
        </p:nvSpPr>
        <p:spPr>
          <a:xfrm>
            <a:off x="1704975" y="5044087"/>
            <a:ext cx="4291881" cy="113249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不需要</a:t>
            </a:r>
            <a:r>
              <a:rPr lang="en-US" altLang="zh-TW" sz="2400" dirty="0" err="1">
                <a:solidFill>
                  <a:srgbClr val="C00000"/>
                </a:solidFill>
                <a:latin typeface="微軟正黑體" panose="020B0604030504040204" pitchFamily="34" charset="-120"/>
                <a:ea typeface="微軟正黑體" panose="020B0604030504040204" pitchFamily="34" charset="-120"/>
              </a:rPr>
              <a:t>kestrel.service</a:t>
            </a: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接收來自</a:t>
            </a:r>
            <a:r>
              <a:rPr lang="en-US" altLang="zh-TW" sz="2400" dirty="0">
                <a:solidFill>
                  <a:srgbClr val="C00000"/>
                </a:solidFill>
                <a:latin typeface="微軟正黑體" panose="020B0604030504040204" pitchFamily="34" charset="-120"/>
                <a:ea typeface="微軟正黑體" panose="020B0604030504040204" pitchFamily="34" charset="-120"/>
              </a:rPr>
              <a:t>Web Server</a:t>
            </a:r>
            <a:r>
              <a:rPr lang="zh-TW" altLang="en-US" sz="2400" dirty="0">
                <a:solidFill>
                  <a:srgbClr val="C00000"/>
                </a:solidFill>
                <a:latin typeface="微軟正黑體" panose="020B0604030504040204" pitchFamily="34" charset="-120"/>
                <a:ea typeface="微軟正黑體" panose="020B0604030504040204" pitchFamily="34" charset="-120"/>
              </a:rPr>
              <a:t>的需求</a:t>
            </a:r>
          </a:p>
        </p:txBody>
      </p:sp>
      <p:grpSp>
        <p:nvGrpSpPr>
          <p:cNvPr id="21" name="群組 20">
            <a:extLst>
              <a:ext uri="{FF2B5EF4-FFF2-40B4-BE49-F238E27FC236}">
                <a16:creationId xmlns:a16="http://schemas.microsoft.com/office/drawing/2014/main" id="{5DA6572E-369C-F25F-85AF-244012BCE22C}"/>
              </a:ext>
            </a:extLst>
          </p:cNvPr>
          <p:cNvGrpSpPr/>
          <p:nvPr/>
        </p:nvGrpSpPr>
        <p:grpSpPr>
          <a:xfrm>
            <a:off x="1930703" y="1633414"/>
            <a:ext cx="8132306" cy="3240000"/>
            <a:chOff x="1447050" y="1498451"/>
            <a:chExt cx="9304356" cy="3706957"/>
          </a:xfrm>
        </p:grpSpPr>
        <p:pic>
          <p:nvPicPr>
            <p:cNvPr id="22" name="Picture 4">
              <a:extLst>
                <a:ext uri="{FF2B5EF4-FFF2-40B4-BE49-F238E27FC236}">
                  <a16:creationId xmlns:a16="http://schemas.microsoft.com/office/drawing/2014/main" id="{530DE49B-9EE0-4817-2791-0F1E34202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050" y="1498451"/>
              <a:ext cx="9304356" cy="370695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群組 22">
              <a:extLst>
                <a:ext uri="{FF2B5EF4-FFF2-40B4-BE49-F238E27FC236}">
                  <a16:creationId xmlns:a16="http://schemas.microsoft.com/office/drawing/2014/main" id="{6E3B1FF3-65BC-21C7-F233-382F5297A948}"/>
                </a:ext>
              </a:extLst>
            </p:cNvPr>
            <p:cNvGrpSpPr>
              <a:grpSpLocks noChangeAspect="1"/>
            </p:cNvGrpSpPr>
            <p:nvPr/>
          </p:nvGrpSpPr>
          <p:grpSpPr>
            <a:xfrm>
              <a:off x="9246664" y="1983696"/>
              <a:ext cx="1504367" cy="3077153"/>
              <a:chOff x="8718095" y="2057400"/>
              <a:chExt cx="1314451" cy="2688684"/>
            </a:xfrm>
          </p:grpSpPr>
          <p:sp>
            <p:nvSpPr>
              <p:cNvPr id="24" name="Google Shape;2319;p37">
                <a:extLst>
                  <a:ext uri="{FF2B5EF4-FFF2-40B4-BE49-F238E27FC236}">
                    <a16:creationId xmlns:a16="http://schemas.microsoft.com/office/drawing/2014/main" id="{E80E5A9F-BDEE-1CA8-2CFF-2840C70DC581}"/>
                  </a:ext>
                </a:extLst>
              </p:cNvPr>
              <p:cNvSpPr/>
              <p:nvPr/>
            </p:nvSpPr>
            <p:spPr>
              <a:xfrm>
                <a:off x="8724899" y="2057400"/>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5" name="Google Shape;2319;p37">
                <a:extLst>
                  <a:ext uri="{FF2B5EF4-FFF2-40B4-BE49-F238E27FC236}">
                    <a16:creationId xmlns:a16="http://schemas.microsoft.com/office/drawing/2014/main" id="{7AD92233-170D-18F9-C3C0-6CCC284A2602}"/>
                  </a:ext>
                </a:extLst>
              </p:cNvPr>
              <p:cNvSpPr/>
              <p:nvPr/>
            </p:nvSpPr>
            <p:spPr>
              <a:xfrm>
                <a:off x="8724899" y="2982642"/>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6" name="Google Shape;2319;p37">
                <a:extLst>
                  <a:ext uri="{FF2B5EF4-FFF2-40B4-BE49-F238E27FC236}">
                    <a16:creationId xmlns:a16="http://schemas.microsoft.com/office/drawing/2014/main" id="{78DE123C-1E21-0B96-50D3-4E7BA63FBE09}"/>
                  </a:ext>
                </a:extLst>
              </p:cNvPr>
              <p:cNvSpPr/>
              <p:nvPr/>
            </p:nvSpPr>
            <p:spPr>
              <a:xfrm>
                <a:off x="8718095" y="3907884"/>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grpSp>
      </p:grpSp>
      <p:pic>
        <p:nvPicPr>
          <p:cNvPr id="29" name="Picture 4">
            <a:extLst>
              <a:ext uri="{FF2B5EF4-FFF2-40B4-BE49-F238E27FC236}">
                <a16:creationId xmlns:a16="http://schemas.microsoft.com/office/drawing/2014/main" id="{B4AECCB7-DE55-8EB4-B9B5-DFB41E3FB60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17204"/>
          <a:stretch/>
        </p:blipFill>
        <p:spPr bwMode="auto">
          <a:xfrm>
            <a:off x="1930703" y="1633414"/>
            <a:ext cx="6733237"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690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a:t>
            </a:fld>
            <a:endParaRPr lang="en-US" dirty="0"/>
          </a:p>
        </p:txBody>
      </p:sp>
      <p:sp>
        <p:nvSpPr>
          <p:cNvPr id="8" name="Oval 7">
            <a:extLst>
              <a:ext uri="{FF2B5EF4-FFF2-40B4-BE49-F238E27FC236}">
                <a16:creationId xmlns:a16="http://schemas.microsoft.com/office/drawing/2014/main" id="{289E9AFE-6180-41D3-ACB5-18E4A27FB1BD}"/>
              </a:ext>
            </a:extLst>
          </p:cNvPr>
          <p:cNvSpPr/>
          <p:nvPr/>
        </p:nvSpPr>
        <p:spPr>
          <a:xfrm>
            <a:off x="2357394" y="21302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DA2C80-5B30-4261-BA75-E9CB21A87BDF}"/>
              </a:ext>
            </a:extLst>
          </p:cNvPr>
          <p:cNvSpPr/>
          <p:nvPr/>
        </p:nvSpPr>
        <p:spPr>
          <a:xfrm>
            <a:off x="980706" y="2749550"/>
            <a:ext cx="2489200" cy="2489200"/>
          </a:xfrm>
          <a:prstGeom prst="ellipse">
            <a:avLst/>
          </a:prstGeom>
          <a:solidFill>
            <a:srgbClr val="B9AF9D">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C8C31AB-714E-42FF-96A1-2E9037DEA18C}"/>
              </a:ext>
            </a:extLst>
          </p:cNvPr>
          <p:cNvSpPr/>
          <p:nvPr/>
        </p:nvSpPr>
        <p:spPr>
          <a:xfrm>
            <a:off x="1001465"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779EA7-01C7-46A1-9EE2-1F0FD87BB7AE}"/>
              </a:ext>
            </a:extLst>
          </p:cNvPr>
          <p:cNvSpPr/>
          <p:nvPr/>
        </p:nvSpPr>
        <p:spPr>
          <a:xfrm>
            <a:off x="1927924" y="980999"/>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18DD9D6-4300-482B-AE03-B43D9B2222AA}"/>
              </a:ext>
            </a:extLst>
          </p:cNvPr>
          <p:cNvSpPr/>
          <p:nvPr/>
        </p:nvSpPr>
        <p:spPr>
          <a:xfrm>
            <a:off x="3045738"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a:extLst>
              <a:ext uri="{FF2B5EF4-FFF2-40B4-BE49-F238E27FC236}">
                <a16:creationId xmlns:a16="http://schemas.microsoft.com/office/drawing/2014/main" id="{C039A4C6-D16E-43B8-B22A-ECF1674BBCDA}"/>
              </a:ext>
            </a:extLst>
          </p:cNvPr>
          <p:cNvSpPr/>
          <p:nvPr/>
        </p:nvSpPr>
        <p:spPr>
          <a:xfrm>
            <a:off x="6400800" y="0"/>
            <a:ext cx="5791200" cy="6858000"/>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16" name="Footer Placeholder 128">
            <a:extLst>
              <a:ext uri="{FF2B5EF4-FFF2-40B4-BE49-F238E27FC236}">
                <a16:creationId xmlns:a16="http://schemas.microsoft.com/office/drawing/2014/main" id="{F6DA01E4-9515-40BC-9B57-66345286A5C4}"/>
              </a:ext>
            </a:extLst>
          </p:cNvPr>
          <p:cNvSpPr txBox="1">
            <a:spLocks/>
          </p:cNvSpPr>
          <p:nvPr/>
        </p:nvSpPr>
        <p:spPr>
          <a:xfrm>
            <a:off x="6400799" y="1351370"/>
            <a:ext cx="5791200" cy="5506630"/>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bg1">
                    <a:lumMod val="65000"/>
                  </a:schemeClr>
                </a:solidFill>
                <a:latin typeface="Montserrat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TW" altLang="en-US" sz="1600" dirty="0">
                <a:latin typeface="微軟正黑體" panose="020B0604030504040204" pitchFamily="34" charset="-120"/>
                <a:ea typeface="微軟正黑體" panose="020B0604030504040204" pitchFamily="34" charset="-120"/>
              </a:rPr>
              <a:t>簡介</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研究動機</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既有系統服務探討</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專題方法與系統開發相關技術</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r>
              <a:rPr lang="zh-TW" altLang="en-US" sz="1600" dirty="0">
                <a:latin typeface="微軟正黑體" panose="020B0604030504040204" pitchFamily="34" charset="-120"/>
                <a:ea typeface="微軟正黑體" panose="020B0604030504040204" pitchFamily="34" charset="-120"/>
              </a:rPr>
              <a:t>已有</a:t>
            </a:r>
            <a:r>
              <a:rPr lang="zh-TW" altLang="en-US" sz="1600" b="0" dirty="0">
                <a:solidFill>
                  <a:schemeClr val="tx1"/>
                </a:solidFill>
                <a:latin typeface="微軟正黑體" panose="020B0604030504040204" pitchFamily="34" charset="-120"/>
                <a:ea typeface="微軟正黑體" panose="020B0604030504040204" pitchFamily="34" charset="-120"/>
              </a:rPr>
              <a:t>成果</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dirty="0">
                <a:latin typeface="微軟正黑體" panose="020B0604030504040204" pitchFamily="34" charset="-120"/>
                <a:ea typeface="微軟正黑體" panose="020B0604030504040204" pitchFamily="34" charset="-120"/>
              </a:rPr>
              <a:t>未來工作</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zh-TW" altLang="en-US"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規劃時程</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參與人員分工與時數分配</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zh-TW" altLang="en-US"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結論</a:t>
            </a:r>
            <a:endParaRPr lang="en-US" altLang="zh-TW" sz="1600" b="0" dirty="0">
              <a:solidFill>
                <a:schemeClr val="tx1"/>
              </a:solidFill>
              <a:latin typeface="微軟正黑體" panose="020B0604030504040204" pitchFamily="34" charset="-120"/>
              <a:ea typeface="微軟正黑體" panose="020B0604030504040204" pitchFamily="34" charset="-120"/>
            </a:endParaRPr>
          </a:p>
        </p:txBody>
      </p:sp>
      <p:sp>
        <p:nvSpPr>
          <p:cNvPr id="17" name="TextBox 6">
            <a:extLst>
              <a:ext uri="{FF2B5EF4-FFF2-40B4-BE49-F238E27FC236}">
                <a16:creationId xmlns:a16="http://schemas.microsoft.com/office/drawing/2014/main" id="{28C96445-269A-471F-AAA3-7CEEDF075F10}"/>
              </a:ext>
            </a:extLst>
          </p:cNvPr>
          <p:cNvSpPr txBox="1"/>
          <p:nvPr/>
        </p:nvSpPr>
        <p:spPr>
          <a:xfrm>
            <a:off x="6400800" y="481714"/>
            <a:ext cx="5791199" cy="630942"/>
          </a:xfrm>
          <a:prstGeom prst="rect">
            <a:avLst/>
          </a:prstGeom>
          <a:noFill/>
        </p:spPr>
        <p:txBody>
          <a:bodyPr wrap="square" rtlCol="0">
            <a:spAutoFit/>
          </a:bodyPr>
          <a:lstStyle/>
          <a:p>
            <a:pPr algn="ctr"/>
            <a:r>
              <a:rPr lang="zh-TW" altLang="en-US" sz="3500" dirty="0">
                <a:latin typeface="微軟正黑體" panose="020B0604030504040204" pitchFamily="34" charset="-120"/>
                <a:ea typeface="微軟正黑體" panose="020B0604030504040204" pitchFamily="34" charset="-120"/>
              </a:rPr>
              <a:t>大綱</a:t>
            </a:r>
            <a:endParaRPr lang="en-US" sz="35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711694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系統架構</a:t>
            </a: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20</a:t>
            </a:fld>
            <a:endParaRPr lang="en-US" dirty="0"/>
          </a:p>
        </p:txBody>
      </p:sp>
      <p:sp>
        <p:nvSpPr>
          <p:cNvPr id="5" name="矩形 4">
            <a:extLst>
              <a:ext uri="{FF2B5EF4-FFF2-40B4-BE49-F238E27FC236}">
                <a16:creationId xmlns:a16="http://schemas.microsoft.com/office/drawing/2014/main" id="{F6093151-7036-44D3-A7F9-D1C597DDCAC4}"/>
              </a:ext>
            </a:extLst>
          </p:cNvPr>
          <p:cNvSpPr/>
          <p:nvPr/>
        </p:nvSpPr>
        <p:spPr>
          <a:xfrm>
            <a:off x="9513225" y="5807245"/>
            <a:ext cx="360000" cy="3600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EFA3321-2B15-4B00-BB2D-6F17FA09C0CD}"/>
              </a:ext>
            </a:extLst>
          </p:cNvPr>
          <p:cNvSpPr txBox="1"/>
          <p:nvPr/>
        </p:nvSpPr>
        <p:spPr>
          <a:xfrm>
            <a:off x="9873225" y="5807245"/>
            <a:ext cx="189763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Web Server</a:t>
            </a:r>
            <a:endParaRPr lang="zh-TW" altLang="en-US" dirty="0">
              <a:latin typeface="微軟正黑體" panose="020B0604030504040204" pitchFamily="34" charset="-120"/>
              <a:ea typeface="微軟正黑體" panose="020B0604030504040204" pitchFamily="34" charset="-120"/>
            </a:endParaRPr>
          </a:p>
        </p:txBody>
      </p:sp>
      <p:sp>
        <p:nvSpPr>
          <p:cNvPr id="8" name="Google Shape;2319;p37">
            <a:extLst>
              <a:ext uri="{FF2B5EF4-FFF2-40B4-BE49-F238E27FC236}">
                <a16:creationId xmlns:a16="http://schemas.microsoft.com/office/drawing/2014/main" id="{13198803-8082-4B20-A796-1CA26CE1C7A4}"/>
              </a:ext>
            </a:extLst>
          </p:cNvPr>
          <p:cNvSpPr/>
          <p:nvPr/>
        </p:nvSpPr>
        <p:spPr>
          <a:xfrm>
            <a:off x="9513225" y="6263619"/>
            <a:ext cx="360000" cy="3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9" name="文字方塊 8">
            <a:extLst>
              <a:ext uri="{FF2B5EF4-FFF2-40B4-BE49-F238E27FC236}">
                <a16:creationId xmlns:a16="http://schemas.microsoft.com/office/drawing/2014/main" id="{78048BC7-2E78-4C8E-B00D-17E8377FA8B4}"/>
              </a:ext>
            </a:extLst>
          </p:cNvPr>
          <p:cNvSpPr txBox="1"/>
          <p:nvPr/>
        </p:nvSpPr>
        <p:spPr>
          <a:xfrm>
            <a:off x="9873225" y="6263619"/>
            <a:ext cx="203132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包進容器內的流程</a:t>
            </a:r>
          </a:p>
        </p:txBody>
      </p:sp>
      <p:sp>
        <p:nvSpPr>
          <p:cNvPr id="10" name="矩形 9">
            <a:extLst>
              <a:ext uri="{FF2B5EF4-FFF2-40B4-BE49-F238E27FC236}">
                <a16:creationId xmlns:a16="http://schemas.microsoft.com/office/drawing/2014/main" id="{1D6127BB-81DB-4576-9E57-49386D26B3F3}"/>
              </a:ext>
            </a:extLst>
          </p:cNvPr>
          <p:cNvSpPr/>
          <p:nvPr/>
        </p:nvSpPr>
        <p:spPr>
          <a:xfrm>
            <a:off x="9513225" y="5350871"/>
            <a:ext cx="360000" cy="360000"/>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886B736B-DB8D-4271-AA03-2D7C292EB2D0}"/>
              </a:ext>
            </a:extLst>
          </p:cNvPr>
          <p:cNvSpPr txBox="1"/>
          <p:nvPr/>
        </p:nvSpPr>
        <p:spPr>
          <a:xfrm>
            <a:off x="9873225" y="5350871"/>
            <a:ext cx="175560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AP Server</a:t>
            </a:r>
            <a:endParaRPr lang="zh-TW" altLang="en-US" dirty="0">
              <a:latin typeface="微軟正黑體" panose="020B0604030504040204" pitchFamily="34" charset="-120"/>
              <a:ea typeface="微軟正黑體" panose="020B0604030504040204" pitchFamily="34" charset="-120"/>
            </a:endParaRPr>
          </a:p>
        </p:txBody>
      </p:sp>
      <p:grpSp>
        <p:nvGrpSpPr>
          <p:cNvPr id="3" name="群組 2">
            <a:extLst>
              <a:ext uri="{FF2B5EF4-FFF2-40B4-BE49-F238E27FC236}">
                <a16:creationId xmlns:a16="http://schemas.microsoft.com/office/drawing/2014/main" id="{5FD8724A-251A-3C50-0C6E-EABAE15CEBF3}"/>
              </a:ext>
            </a:extLst>
          </p:cNvPr>
          <p:cNvGrpSpPr/>
          <p:nvPr/>
        </p:nvGrpSpPr>
        <p:grpSpPr>
          <a:xfrm>
            <a:off x="1447050" y="1498451"/>
            <a:ext cx="9304356" cy="3706957"/>
            <a:chOff x="1447050" y="1498451"/>
            <a:chExt cx="9304356" cy="3706957"/>
          </a:xfrm>
        </p:grpSpPr>
        <p:pic>
          <p:nvPicPr>
            <p:cNvPr id="4100" name="Picture 4">
              <a:extLst>
                <a:ext uri="{FF2B5EF4-FFF2-40B4-BE49-F238E27FC236}">
                  <a16:creationId xmlns:a16="http://schemas.microsoft.com/office/drawing/2014/main" id="{19253CE4-C009-1C99-7504-C63346F3C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050" y="1498451"/>
              <a:ext cx="9304356" cy="370695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
              <a:extLst>
                <a:ext uri="{FF2B5EF4-FFF2-40B4-BE49-F238E27FC236}">
                  <a16:creationId xmlns:a16="http://schemas.microsoft.com/office/drawing/2014/main" id="{0CDD5728-66A7-4681-976D-4A7AF2D8074A}"/>
                </a:ext>
              </a:extLst>
            </p:cNvPr>
            <p:cNvGrpSpPr>
              <a:grpSpLocks noChangeAspect="1"/>
            </p:cNvGrpSpPr>
            <p:nvPr/>
          </p:nvGrpSpPr>
          <p:grpSpPr>
            <a:xfrm>
              <a:off x="9246664" y="1983696"/>
              <a:ext cx="1504367" cy="3077153"/>
              <a:chOff x="8718095" y="2057400"/>
              <a:chExt cx="1314451" cy="2688684"/>
            </a:xfrm>
          </p:grpSpPr>
          <p:sp>
            <p:nvSpPr>
              <p:cNvPr id="12" name="Google Shape;2319;p37">
                <a:extLst>
                  <a:ext uri="{FF2B5EF4-FFF2-40B4-BE49-F238E27FC236}">
                    <a16:creationId xmlns:a16="http://schemas.microsoft.com/office/drawing/2014/main" id="{5C5D5CFA-E01B-4309-8B42-DC9F051F8899}"/>
                  </a:ext>
                </a:extLst>
              </p:cNvPr>
              <p:cNvSpPr/>
              <p:nvPr/>
            </p:nvSpPr>
            <p:spPr>
              <a:xfrm>
                <a:off x="8724899" y="2057400"/>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8" name="Google Shape;2319;p37">
                <a:extLst>
                  <a:ext uri="{FF2B5EF4-FFF2-40B4-BE49-F238E27FC236}">
                    <a16:creationId xmlns:a16="http://schemas.microsoft.com/office/drawing/2014/main" id="{A6D69DD9-7BC5-4FBC-91A3-5C142E5D61CA}"/>
                  </a:ext>
                </a:extLst>
              </p:cNvPr>
              <p:cNvSpPr/>
              <p:nvPr/>
            </p:nvSpPr>
            <p:spPr>
              <a:xfrm>
                <a:off x="8724899" y="2982642"/>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9" name="Google Shape;2319;p37">
                <a:extLst>
                  <a:ext uri="{FF2B5EF4-FFF2-40B4-BE49-F238E27FC236}">
                    <a16:creationId xmlns:a16="http://schemas.microsoft.com/office/drawing/2014/main" id="{A73EA7CD-1BD3-43DB-AB72-3B462F376D5D}"/>
                  </a:ext>
                </a:extLst>
              </p:cNvPr>
              <p:cNvSpPr/>
              <p:nvPr/>
            </p:nvSpPr>
            <p:spPr>
              <a:xfrm>
                <a:off x="8718095" y="3907884"/>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grpSp>
      </p:grpSp>
    </p:spTree>
    <p:extLst>
      <p:ext uri="{BB962C8B-B14F-4D97-AF65-F5344CB8AC3E}">
        <p14:creationId xmlns:p14="http://schemas.microsoft.com/office/powerpoint/2010/main" val="1879473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21</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已有成果</a:t>
            </a:r>
          </a:p>
        </p:txBody>
      </p:sp>
      <p:pic>
        <p:nvPicPr>
          <p:cNvPr id="6" name="圖形 5">
            <a:extLst>
              <a:ext uri="{FF2B5EF4-FFF2-40B4-BE49-F238E27FC236}">
                <a16:creationId xmlns:a16="http://schemas.microsoft.com/office/drawing/2014/main" id="{AEBA0184-7913-43A9-AECD-96A9CD13F8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3807" y="2784178"/>
            <a:ext cx="1440000" cy="1440000"/>
          </a:xfrm>
          <a:prstGeom prst="rect">
            <a:avLst/>
          </a:prstGeom>
        </p:spPr>
      </p:pic>
    </p:spTree>
    <p:extLst>
      <p:ext uri="{BB962C8B-B14F-4D97-AF65-F5344CB8AC3E}">
        <p14:creationId xmlns:p14="http://schemas.microsoft.com/office/powerpoint/2010/main" val="19452517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22</a:t>
            </a:fld>
            <a:endParaRPr lang="en-US" dirty="0"/>
          </a:p>
        </p:txBody>
      </p:sp>
      <p:sp>
        <p:nvSpPr>
          <p:cNvPr id="72" name="TextBox 71">
            <a:extLst>
              <a:ext uri="{FF2B5EF4-FFF2-40B4-BE49-F238E27FC236}">
                <a16:creationId xmlns:a16="http://schemas.microsoft.com/office/drawing/2014/main" id="{2D385D93-17D1-4908-9F0F-13E692D4613B}"/>
              </a:ext>
            </a:extLst>
          </p:cNvPr>
          <p:cNvSpPr txBox="1"/>
          <p:nvPr/>
        </p:nvSpPr>
        <p:spPr>
          <a:xfrm>
            <a:off x="6981025" y="2664029"/>
            <a:ext cx="4267113" cy="348813"/>
          </a:xfrm>
          <a:prstGeom prst="rect">
            <a:avLst/>
          </a:prstGeom>
          <a:noFill/>
        </p:spPr>
        <p:txBody>
          <a:bodyPr wrap="square" rtlCol="0">
            <a:spAutoFit/>
          </a:bodyPr>
          <a:lstStyle/>
          <a:p>
            <a:pPr>
              <a:lnSpc>
                <a:spcPts val="2000"/>
              </a:lnSpc>
            </a:pP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提供多元的前後端環境選擇</a:t>
            </a:r>
            <a:endParaRPr lang="en-US"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a:t>
            </a:r>
          </a:p>
        </p:txBody>
      </p:sp>
      <p:grpSp>
        <p:nvGrpSpPr>
          <p:cNvPr id="4" name="群組 3">
            <a:extLst>
              <a:ext uri="{FF2B5EF4-FFF2-40B4-BE49-F238E27FC236}">
                <a16:creationId xmlns:a16="http://schemas.microsoft.com/office/drawing/2014/main" id="{08A08514-FC48-46EA-B27A-7826AD04C213}"/>
              </a:ext>
            </a:extLst>
          </p:cNvPr>
          <p:cNvGrpSpPr/>
          <p:nvPr/>
        </p:nvGrpSpPr>
        <p:grpSpPr>
          <a:xfrm>
            <a:off x="-1" y="1896358"/>
            <a:ext cx="6754762" cy="4005034"/>
            <a:chOff x="-1" y="1814718"/>
            <a:chExt cx="6754762" cy="4005034"/>
          </a:xfrm>
        </p:grpSpPr>
        <p:grpSp>
          <p:nvGrpSpPr>
            <p:cNvPr id="8" name="Group 7">
              <a:extLst>
                <a:ext uri="{FF2B5EF4-FFF2-40B4-BE49-F238E27FC236}">
                  <a16:creationId xmlns:a16="http://schemas.microsoft.com/office/drawing/2014/main" id="{1A7C8771-E8BA-47C4-912A-6B74A3D176FE}"/>
                </a:ext>
              </a:extLst>
            </p:cNvPr>
            <p:cNvGrpSpPr/>
            <p:nvPr/>
          </p:nvGrpSpPr>
          <p:grpSpPr>
            <a:xfrm>
              <a:off x="-1" y="1814718"/>
              <a:ext cx="6754762" cy="4005034"/>
              <a:chOff x="-1" y="1677489"/>
              <a:chExt cx="6754762" cy="3165759"/>
            </a:xfrm>
          </p:grpSpPr>
          <p:sp>
            <p:nvSpPr>
              <p:cNvPr id="58" name="Shape 8">
                <a:extLst>
                  <a:ext uri="{FF2B5EF4-FFF2-40B4-BE49-F238E27FC236}">
                    <a16:creationId xmlns:a16="http://schemas.microsoft.com/office/drawing/2014/main" id="{BD911D94-A65F-49EA-9AA3-07FA0765857A}"/>
                  </a:ext>
                </a:extLst>
              </p:cNvPr>
              <p:cNvSpPr/>
              <p:nvPr/>
            </p:nvSpPr>
            <p:spPr>
              <a:xfrm>
                <a:off x="-1" y="3935788"/>
                <a:ext cx="3623713"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B6AF9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3" name="Shape 12">
                <a:extLst>
                  <a:ext uri="{FF2B5EF4-FFF2-40B4-BE49-F238E27FC236}">
                    <a16:creationId xmlns:a16="http://schemas.microsoft.com/office/drawing/2014/main" id="{0B9F71EA-0C7E-41FA-8AF7-984DFE059D9B}"/>
                  </a:ext>
                </a:extLst>
              </p:cNvPr>
              <p:cNvSpPr/>
              <p:nvPr/>
            </p:nvSpPr>
            <p:spPr>
              <a:xfrm>
                <a:off x="3618570" y="3935788"/>
                <a:ext cx="641360"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19086"/>
                    </a:moveTo>
                    <a:lnTo>
                      <a:pt x="21600" y="3114"/>
                    </a:lnTo>
                    <a:lnTo>
                      <a:pt x="0" y="0"/>
                    </a:lnTo>
                    <a:lnTo>
                      <a:pt x="0" y="21600"/>
                    </a:lnTo>
                    <a:cubicBezTo>
                      <a:pt x="0" y="21600"/>
                      <a:pt x="21600" y="19086"/>
                      <a:pt x="21600" y="19086"/>
                    </a:cubicBezTo>
                    <a:close/>
                  </a:path>
                </a:pathLst>
              </a:custGeom>
              <a:solidFill>
                <a:srgbClr val="D8CFB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7" name="Shape 16">
                <a:extLst>
                  <a:ext uri="{FF2B5EF4-FFF2-40B4-BE49-F238E27FC236}">
                    <a16:creationId xmlns:a16="http://schemas.microsoft.com/office/drawing/2014/main" id="{A48F3621-E724-459E-BF56-E6614FA91294}"/>
                  </a:ext>
                </a:extLst>
              </p:cNvPr>
              <p:cNvSpPr/>
              <p:nvPr/>
            </p:nvSpPr>
            <p:spPr>
              <a:xfrm>
                <a:off x="4260072" y="4068304"/>
                <a:ext cx="2494689" cy="6709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B6AF9D">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6" name="Shape 15">
                <a:extLst>
                  <a:ext uri="{FF2B5EF4-FFF2-40B4-BE49-F238E27FC236}">
                    <a16:creationId xmlns:a16="http://schemas.microsoft.com/office/drawing/2014/main" id="{560D5EE4-E1C6-4148-9C1B-50F8AE60AE98}"/>
                  </a:ext>
                </a:extLst>
              </p:cNvPr>
              <p:cNvSpPr/>
              <p:nvPr/>
            </p:nvSpPr>
            <p:spPr>
              <a:xfrm>
                <a:off x="4260072" y="3176953"/>
                <a:ext cx="2494689" cy="6709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929292">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7" name="Shape 7">
                <a:extLst>
                  <a:ext uri="{FF2B5EF4-FFF2-40B4-BE49-F238E27FC236}">
                    <a16:creationId xmlns:a16="http://schemas.microsoft.com/office/drawing/2014/main" id="{03F3DBB4-FD54-46EE-8FF7-9D55C234E76D}"/>
                  </a:ext>
                </a:extLst>
              </p:cNvPr>
              <p:cNvSpPr/>
              <p:nvPr/>
            </p:nvSpPr>
            <p:spPr>
              <a:xfrm>
                <a:off x="-1" y="2807292"/>
                <a:ext cx="3623713"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2929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2" name="Shape 11">
                <a:extLst>
                  <a:ext uri="{FF2B5EF4-FFF2-40B4-BE49-F238E27FC236}">
                    <a16:creationId xmlns:a16="http://schemas.microsoft.com/office/drawing/2014/main" id="{13B18A62-2010-4937-A4D9-823A636BE6BF}"/>
                  </a:ext>
                </a:extLst>
              </p:cNvPr>
              <p:cNvSpPr/>
              <p:nvPr/>
            </p:nvSpPr>
            <p:spPr>
              <a:xfrm>
                <a:off x="3618570" y="2807291"/>
                <a:ext cx="641360" cy="10383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7641"/>
                    </a:lnTo>
                    <a:lnTo>
                      <a:pt x="0" y="0"/>
                    </a:lnTo>
                    <a:lnTo>
                      <a:pt x="0" y="18878"/>
                    </a:lnTo>
                    <a:cubicBezTo>
                      <a:pt x="0" y="18878"/>
                      <a:pt x="21600" y="21600"/>
                      <a:pt x="21600" y="21600"/>
                    </a:cubicBezTo>
                    <a:close/>
                  </a:path>
                </a:pathLst>
              </a:custGeom>
              <a:solidFill>
                <a:schemeClr val="bg1">
                  <a:lumMod val="6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6">
                <a:extLst>
                  <a:ext uri="{FF2B5EF4-FFF2-40B4-BE49-F238E27FC236}">
                    <a16:creationId xmlns:a16="http://schemas.microsoft.com/office/drawing/2014/main" id="{6F28C801-1C03-40E6-B5EC-2AF4157A15C9}"/>
                  </a:ext>
                </a:extLst>
              </p:cNvPr>
              <p:cNvSpPr/>
              <p:nvPr/>
            </p:nvSpPr>
            <p:spPr>
              <a:xfrm>
                <a:off x="-1" y="1677489"/>
                <a:ext cx="3623713"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758187"/>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B6FED07F-55F5-4FB2-812F-69FEED9A24C1}"/>
                  </a:ext>
                </a:extLst>
              </p:cNvPr>
              <p:cNvSpPr/>
              <p:nvPr/>
            </p:nvSpPr>
            <p:spPr>
              <a:xfrm>
                <a:off x="3618570" y="1677489"/>
                <a:ext cx="641360" cy="12747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231"/>
                    </a:lnTo>
                    <a:lnTo>
                      <a:pt x="0" y="0"/>
                    </a:lnTo>
                    <a:lnTo>
                      <a:pt x="0" y="15376"/>
                    </a:lnTo>
                    <a:cubicBezTo>
                      <a:pt x="0" y="15376"/>
                      <a:pt x="21600" y="21600"/>
                      <a:pt x="21600" y="21600"/>
                    </a:cubicBezTo>
                    <a:close/>
                  </a:path>
                </a:pathLst>
              </a:custGeom>
              <a:solidFill>
                <a:srgbClr val="92929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5" name="Shape 14">
                <a:extLst>
                  <a:ext uri="{FF2B5EF4-FFF2-40B4-BE49-F238E27FC236}">
                    <a16:creationId xmlns:a16="http://schemas.microsoft.com/office/drawing/2014/main" id="{DF60D59A-6EA6-4489-AC01-17B3C3BF1F8D}"/>
                  </a:ext>
                </a:extLst>
              </p:cNvPr>
              <p:cNvSpPr/>
              <p:nvPr/>
            </p:nvSpPr>
            <p:spPr>
              <a:xfrm>
                <a:off x="4260072" y="2284291"/>
                <a:ext cx="2494689" cy="6709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021113">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9" name="TextBox 88">
                <a:extLst>
                  <a:ext uri="{FF2B5EF4-FFF2-40B4-BE49-F238E27FC236}">
                    <a16:creationId xmlns:a16="http://schemas.microsoft.com/office/drawing/2014/main" id="{2421856B-0AAA-40FE-8F24-28291DAA000F}"/>
                  </a:ext>
                </a:extLst>
              </p:cNvPr>
              <p:cNvSpPr txBox="1"/>
              <p:nvPr/>
            </p:nvSpPr>
            <p:spPr>
              <a:xfrm>
                <a:off x="5081442" y="2462825"/>
                <a:ext cx="851947" cy="316265"/>
              </a:xfrm>
              <a:prstGeom prst="rect">
                <a:avLst/>
              </a:prstGeom>
              <a:noFill/>
            </p:spPr>
            <p:txBody>
              <a:bodyPr wrap="square" rtlCol="0">
                <a:spAutoFit/>
              </a:bodyPr>
              <a:lstStyle/>
              <a:p>
                <a:r>
                  <a:rPr lang="zh-TW" altLang="en-US" sz="2000" b="1" dirty="0">
                    <a:solidFill>
                      <a:schemeClr val="bg1"/>
                    </a:solidFill>
                    <a:latin typeface="Montserrat Light" panose="00000400000000000000" pitchFamily="50" charset="0"/>
                  </a:rPr>
                  <a:t>開發</a:t>
                </a:r>
                <a:endParaRPr lang="en-US" sz="2000" b="1" dirty="0">
                  <a:solidFill>
                    <a:schemeClr val="bg1"/>
                  </a:solidFill>
                  <a:latin typeface="Montserrat Light" panose="00000400000000000000" pitchFamily="50" charset="0"/>
                </a:endParaRPr>
              </a:p>
            </p:txBody>
          </p:sp>
        </p:grpSp>
        <p:pic>
          <p:nvPicPr>
            <p:cNvPr id="40" name="圖形 39">
              <a:extLst>
                <a:ext uri="{FF2B5EF4-FFF2-40B4-BE49-F238E27FC236}">
                  <a16:creationId xmlns:a16="http://schemas.microsoft.com/office/drawing/2014/main" id="{7D87E77B-6736-44E6-AB3E-98BA4C6C3C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404" y="1902735"/>
              <a:ext cx="972000" cy="972000"/>
            </a:xfrm>
            <a:prstGeom prst="rect">
              <a:avLst/>
            </a:prstGeom>
          </p:spPr>
        </p:pic>
        <p:pic>
          <p:nvPicPr>
            <p:cNvPr id="41" name="圖形 40">
              <a:extLst>
                <a:ext uri="{FF2B5EF4-FFF2-40B4-BE49-F238E27FC236}">
                  <a16:creationId xmlns:a16="http://schemas.microsoft.com/office/drawing/2014/main" id="{1E691F5E-2BA6-4E59-A278-96DD600C3A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0404" y="3326324"/>
              <a:ext cx="972000" cy="972000"/>
            </a:xfrm>
            <a:prstGeom prst="rect">
              <a:avLst/>
            </a:prstGeom>
          </p:spPr>
        </p:pic>
        <p:pic>
          <p:nvPicPr>
            <p:cNvPr id="3" name="圖形 2">
              <a:extLst>
                <a:ext uri="{FF2B5EF4-FFF2-40B4-BE49-F238E27FC236}">
                  <a16:creationId xmlns:a16="http://schemas.microsoft.com/office/drawing/2014/main" id="{A0EBC92E-749F-478F-84E9-1CC35580D7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2836" y="4759722"/>
              <a:ext cx="972000" cy="972000"/>
            </a:xfrm>
            <a:prstGeom prst="rect">
              <a:avLst/>
            </a:prstGeom>
          </p:spPr>
        </p:pic>
        <p:sp>
          <p:nvSpPr>
            <p:cNvPr id="45" name="TextBox 88">
              <a:extLst>
                <a:ext uri="{FF2B5EF4-FFF2-40B4-BE49-F238E27FC236}">
                  <a16:creationId xmlns:a16="http://schemas.microsoft.com/office/drawing/2014/main" id="{F24277EB-8EF3-47C9-A1D3-02789F9F9B50}"/>
                </a:ext>
              </a:extLst>
            </p:cNvPr>
            <p:cNvSpPr txBox="1"/>
            <p:nvPr/>
          </p:nvSpPr>
          <p:spPr>
            <a:xfrm>
              <a:off x="5081442" y="3938071"/>
              <a:ext cx="851947" cy="400110"/>
            </a:xfrm>
            <a:prstGeom prst="rect">
              <a:avLst/>
            </a:prstGeom>
            <a:noFill/>
          </p:spPr>
          <p:txBody>
            <a:bodyPr wrap="square" rtlCol="0">
              <a:spAutoFit/>
            </a:bodyPr>
            <a:lstStyle/>
            <a:p>
              <a:r>
                <a:rPr lang="zh-TW" altLang="en-US" sz="2000" b="1" dirty="0">
                  <a:solidFill>
                    <a:schemeClr val="bg1"/>
                  </a:solidFill>
                  <a:latin typeface="Montserrat Light" panose="00000400000000000000" pitchFamily="50" charset="0"/>
                </a:rPr>
                <a:t>維運</a:t>
              </a:r>
              <a:endParaRPr lang="en-US" sz="2000" b="1" dirty="0">
                <a:solidFill>
                  <a:schemeClr val="bg1"/>
                </a:solidFill>
                <a:latin typeface="Montserrat Light" panose="00000400000000000000" pitchFamily="50" charset="0"/>
              </a:endParaRPr>
            </a:p>
          </p:txBody>
        </p:sp>
        <p:sp>
          <p:nvSpPr>
            <p:cNvPr id="46" name="TextBox 88">
              <a:extLst>
                <a:ext uri="{FF2B5EF4-FFF2-40B4-BE49-F238E27FC236}">
                  <a16:creationId xmlns:a16="http://schemas.microsoft.com/office/drawing/2014/main" id="{8AC407B4-7365-409F-8C74-2C84DB2D34C1}"/>
                </a:ext>
              </a:extLst>
            </p:cNvPr>
            <p:cNvSpPr txBox="1"/>
            <p:nvPr/>
          </p:nvSpPr>
          <p:spPr>
            <a:xfrm>
              <a:off x="5081442" y="5039112"/>
              <a:ext cx="851947" cy="400110"/>
            </a:xfrm>
            <a:prstGeom prst="rect">
              <a:avLst/>
            </a:prstGeom>
            <a:noFill/>
          </p:spPr>
          <p:txBody>
            <a:bodyPr wrap="square" rtlCol="0">
              <a:spAutoFit/>
            </a:bodyPr>
            <a:lstStyle/>
            <a:p>
              <a:r>
                <a:rPr lang="zh-TW" altLang="en-US" sz="2000" b="1" dirty="0">
                  <a:solidFill>
                    <a:schemeClr val="bg1"/>
                  </a:solidFill>
                  <a:latin typeface="Montserrat Light" panose="00000400000000000000" pitchFamily="50" charset="0"/>
                </a:rPr>
                <a:t>憑證</a:t>
              </a:r>
              <a:endParaRPr lang="en-US" sz="2000" b="1" dirty="0">
                <a:solidFill>
                  <a:schemeClr val="bg1"/>
                </a:solidFill>
                <a:latin typeface="Montserrat Light" panose="00000400000000000000" pitchFamily="50" charset="0"/>
              </a:endParaRPr>
            </a:p>
          </p:txBody>
        </p:sp>
      </p:grpSp>
      <p:sp>
        <p:nvSpPr>
          <p:cNvPr id="23" name="TextBox 71">
            <a:extLst>
              <a:ext uri="{FF2B5EF4-FFF2-40B4-BE49-F238E27FC236}">
                <a16:creationId xmlns:a16="http://schemas.microsoft.com/office/drawing/2014/main" id="{97014D94-41E5-4F84-BBEF-CD15A292D4D5}"/>
              </a:ext>
            </a:extLst>
          </p:cNvPr>
          <p:cNvSpPr txBox="1"/>
          <p:nvPr/>
        </p:nvSpPr>
        <p:spPr>
          <a:xfrm>
            <a:off x="6981028" y="2946360"/>
            <a:ext cx="4987814" cy="582339"/>
          </a:xfrm>
          <a:prstGeom prst="rect">
            <a:avLst/>
          </a:prstGeom>
          <a:noFill/>
        </p:spPr>
        <p:txBody>
          <a:bodyPr wrap="square" rtlCol="0">
            <a:spAutoFit/>
          </a:bodyPr>
          <a:lstStyle/>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讓一個伺服器能夠存在多種不同環境的應用程式</a:t>
            </a:r>
            <a:endPar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如</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PHP, .NET, Node.js,</a:t>
            </a: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 資料庫</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等，並各自存在獨立的容器中</a:t>
            </a:r>
            <a:endPar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6" name="TextBox 71">
            <a:extLst>
              <a:ext uri="{FF2B5EF4-FFF2-40B4-BE49-F238E27FC236}">
                <a16:creationId xmlns:a16="http://schemas.microsoft.com/office/drawing/2014/main" id="{74AAD73A-A829-4204-809C-51CBD155497A}"/>
              </a:ext>
            </a:extLst>
          </p:cNvPr>
          <p:cNvSpPr txBox="1"/>
          <p:nvPr/>
        </p:nvSpPr>
        <p:spPr>
          <a:xfrm>
            <a:off x="6981025" y="3792101"/>
            <a:ext cx="4267113" cy="348813"/>
          </a:xfrm>
          <a:prstGeom prst="rect">
            <a:avLst/>
          </a:prstGeom>
          <a:noFill/>
        </p:spPr>
        <p:txBody>
          <a:bodyPr wrap="square" rtlCol="0">
            <a:spAutoFit/>
          </a:bodyPr>
          <a:lstStyle/>
          <a:p>
            <a:pPr>
              <a:lnSpc>
                <a:spcPts val="2000"/>
              </a:lnSpc>
            </a:pP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簡化運行後的維護與管理</a:t>
            </a:r>
            <a:endParaRPr lang="en-US"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7" name="TextBox 71">
            <a:extLst>
              <a:ext uri="{FF2B5EF4-FFF2-40B4-BE49-F238E27FC236}">
                <a16:creationId xmlns:a16="http://schemas.microsoft.com/office/drawing/2014/main" id="{F4D5F973-0AA3-4A83-81EF-B0B4480D1870}"/>
              </a:ext>
            </a:extLst>
          </p:cNvPr>
          <p:cNvSpPr txBox="1"/>
          <p:nvPr/>
        </p:nvSpPr>
        <p:spPr>
          <a:xfrm>
            <a:off x="6981027" y="4074432"/>
            <a:ext cx="4987815" cy="582339"/>
          </a:xfrm>
          <a:prstGeom prst="rect">
            <a:avLst/>
          </a:prstGeom>
          <a:noFill/>
        </p:spPr>
        <p:txBody>
          <a:bodyPr wrap="square" rtlCol="0">
            <a:spAutoFit/>
          </a:bodyPr>
          <a:lstStyle/>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設定自動建置應用程式並自動配置子網域與</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Port</a:t>
            </a:r>
          </a:p>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只需要通過管理容器便能開啟、暫停、移除應用程式</a:t>
            </a:r>
            <a:endParaRPr lang="en-US" sz="14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8" name="TextBox 71">
            <a:extLst>
              <a:ext uri="{FF2B5EF4-FFF2-40B4-BE49-F238E27FC236}">
                <a16:creationId xmlns:a16="http://schemas.microsoft.com/office/drawing/2014/main" id="{7747FEE8-CC25-4EE9-A207-D3101065A6B5}"/>
              </a:ext>
            </a:extLst>
          </p:cNvPr>
          <p:cNvSpPr txBox="1"/>
          <p:nvPr/>
        </p:nvSpPr>
        <p:spPr>
          <a:xfrm>
            <a:off x="6981027" y="4917291"/>
            <a:ext cx="4267113" cy="348813"/>
          </a:xfrm>
          <a:prstGeom prst="rect">
            <a:avLst/>
          </a:prstGeom>
          <a:noFill/>
        </p:spPr>
        <p:txBody>
          <a:bodyPr wrap="square" rtlCol="0">
            <a:spAutoFit/>
          </a:bodyPr>
          <a:lstStyle/>
          <a:p>
            <a:pPr>
              <a:lnSpc>
                <a:spcPts val="2000"/>
              </a:lnSpc>
            </a:pP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對</a:t>
            </a:r>
            <a:r>
              <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rPr>
              <a:t>Docker</a:t>
            </a: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環境管理憑證</a:t>
            </a:r>
            <a:endParaRPr lang="en-US"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9" name="TextBox 71">
            <a:extLst>
              <a:ext uri="{FF2B5EF4-FFF2-40B4-BE49-F238E27FC236}">
                <a16:creationId xmlns:a16="http://schemas.microsoft.com/office/drawing/2014/main" id="{60D46A9D-D8CA-4C66-B10F-39D54AC65D24}"/>
              </a:ext>
            </a:extLst>
          </p:cNvPr>
          <p:cNvSpPr txBox="1"/>
          <p:nvPr/>
        </p:nvSpPr>
        <p:spPr>
          <a:xfrm>
            <a:off x="6981029" y="5199622"/>
            <a:ext cx="4987815" cy="582339"/>
          </a:xfrm>
          <a:prstGeom prst="rect">
            <a:avLst/>
          </a:prstGeom>
          <a:noFill/>
        </p:spPr>
        <p:txBody>
          <a:bodyPr wrap="square" rtlCol="0">
            <a:spAutoFit/>
          </a:bodyPr>
          <a:lstStyle/>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本專題欲使用反向代理來使憑證設定在此反向代理</a:t>
            </a:r>
            <a:endPar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使</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Docker</a:t>
            </a: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要使用憑證時不需將憑證包進容器環境中</a:t>
            </a:r>
            <a:endParaRPr lang="en-US" sz="14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98055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1" name="矩形: 圓角 100">
            <a:extLst>
              <a:ext uri="{FF2B5EF4-FFF2-40B4-BE49-F238E27FC236}">
                <a16:creationId xmlns:a16="http://schemas.microsoft.com/office/drawing/2014/main" id="{D7ACB389-8BD8-4651-8A49-ABEBC6BD43D1}"/>
              </a:ext>
            </a:extLst>
          </p:cNvPr>
          <p:cNvSpPr/>
          <p:nvPr/>
        </p:nvSpPr>
        <p:spPr>
          <a:xfrm>
            <a:off x="2284727" y="3164212"/>
            <a:ext cx="7622545" cy="3633150"/>
          </a:xfrm>
          <a:prstGeom prst="roundRect">
            <a:avLst>
              <a:gd name="adj" fmla="val 837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A0A09E"/>
              </a:solidFill>
              <a:latin typeface="微軟正黑體" panose="020B0604030504040204" pitchFamily="34" charset="-120"/>
              <a:ea typeface="微軟正黑體" panose="020B0604030504040204" pitchFamily="34" charset="-120"/>
            </a:endParaRPr>
          </a:p>
        </p:txBody>
      </p:sp>
      <p:sp>
        <p:nvSpPr>
          <p:cNvPr id="102" name="矩形: 圓角化同側角落 101">
            <a:extLst>
              <a:ext uri="{FF2B5EF4-FFF2-40B4-BE49-F238E27FC236}">
                <a16:creationId xmlns:a16="http://schemas.microsoft.com/office/drawing/2014/main" id="{37C59949-FC8C-45C9-9225-9B0687657724}"/>
              </a:ext>
            </a:extLst>
          </p:cNvPr>
          <p:cNvSpPr/>
          <p:nvPr/>
        </p:nvSpPr>
        <p:spPr>
          <a:xfrm>
            <a:off x="2284728" y="3162841"/>
            <a:ext cx="7620344" cy="533488"/>
          </a:xfrm>
          <a:prstGeom prst="round2SameRect">
            <a:avLst>
              <a:gd name="adj1" fmla="val 16667"/>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Arial" panose="020B0604020202020204" pitchFamily="34" charset="0"/>
                <a:cs typeface="Arial" panose="020B0604020202020204" pitchFamily="34" charset="0"/>
              </a:rPr>
              <a:t>Docker</a:t>
            </a:r>
            <a:endParaRPr lang="zh-TW" altLang="en-US" dirty="0">
              <a:solidFill>
                <a:srgbClr val="A0A09E"/>
              </a:solidFill>
              <a:latin typeface="Arial" panose="020B0604020202020204" pitchFamily="34" charset="0"/>
              <a:cs typeface="Arial" panose="020B0604020202020204" pitchFamily="34" charset="0"/>
            </a:endParaRPr>
          </a:p>
        </p:txBody>
      </p:sp>
      <p:grpSp>
        <p:nvGrpSpPr>
          <p:cNvPr id="32" name="群組 31">
            <a:extLst>
              <a:ext uri="{FF2B5EF4-FFF2-40B4-BE49-F238E27FC236}">
                <a16:creationId xmlns:a16="http://schemas.microsoft.com/office/drawing/2014/main" id="{68498114-2E2A-46AB-8CC3-20F9D0CFD67A}"/>
              </a:ext>
            </a:extLst>
          </p:cNvPr>
          <p:cNvGrpSpPr/>
          <p:nvPr/>
        </p:nvGrpSpPr>
        <p:grpSpPr>
          <a:xfrm>
            <a:off x="3010441" y="4286207"/>
            <a:ext cx="3177094" cy="2324659"/>
            <a:chOff x="8388855" y="3760539"/>
            <a:chExt cx="3177094" cy="2324659"/>
          </a:xfrm>
          <a:effectLst>
            <a:outerShdw blurRad="50800" dist="38100" dir="2700000" algn="tl" rotWithShape="0">
              <a:prstClr val="black">
                <a:alpha val="40000"/>
              </a:prstClr>
            </a:outerShdw>
          </a:effectLst>
        </p:grpSpPr>
        <p:grpSp>
          <p:nvGrpSpPr>
            <p:cNvPr id="83" name="群組 82">
              <a:extLst>
                <a:ext uri="{FF2B5EF4-FFF2-40B4-BE49-F238E27FC236}">
                  <a16:creationId xmlns:a16="http://schemas.microsoft.com/office/drawing/2014/main" id="{BB845DA9-0051-4633-A4CC-C9A9214BEDF1}"/>
                </a:ext>
              </a:extLst>
            </p:cNvPr>
            <p:cNvGrpSpPr>
              <a:grpSpLocks noChangeAspect="1"/>
            </p:cNvGrpSpPr>
            <p:nvPr/>
          </p:nvGrpSpPr>
          <p:grpSpPr>
            <a:xfrm>
              <a:off x="8388855" y="3760539"/>
              <a:ext cx="3173890" cy="2324659"/>
              <a:chOff x="2047926" y="2716647"/>
              <a:chExt cx="3363958" cy="2463871"/>
            </a:xfrm>
          </p:grpSpPr>
          <p:sp>
            <p:nvSpPr>
              <p:cNvPr id="84" name="矩形: 圓角 83">
                <a:extLst>
                  <a:ext uri="{FF2B5EF4-FFF2-40B4-BE49-F238E27FC236}">
                    <a16:creationId xmlns:a16="http://schemas.microsoft.com/office/drawing/2014/main" id="{E626C567-C71D-4029-925C-4EB8C6918DED}"/>
                  </a:ext>
                </a:extLst>
              </p:cNvPr>
              <p:cNvSpPr/>
              <p:nvPr/>
            </p:nvSpPr>
            <p:spPr>
              <a:xfrm>
                <a:off x="2047926" y="2716647"/>
                <a:ext cx="3363958" cy="2463871"/>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矩形: 圓角化同側角落 84">
                <a:extLst>
                  <a:ext uri="{FF2B5EF4-FFF2-40B4-BE49-F238E27FC236}">
                    <a16:creationId xmlns:a16="http://schemas.microsoft.com/office/drawing/2014/main" id="{8EB2EF6A-F6EE-4B96-A8F1-4700F7371425}"/>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6" name="群組 85">
                <a:extLst>
                  <a:ext uri="{FF2B5EF4-FFF2-40B4-BE49-F238E27FC236}">
                    <a16:creationId xmlns:a16="http://schemas.microsoft.com/office/drawing/2014/main" id="{2A687D99-925A-4E09-9BC3-0EC0CA361BF4}"/>
                  </a:ext>
                </a:extLst>
              </p:cNvPr>
              <p:cNvGrpSpPr>
                <a:grpSpLocks noChangeAspect="1"/>
              </p:cNvGrpSpPr>
              <p:nvPr/>
            </p:nvGrpSpPr>
            <p:grpSpPr>
              <a:xfrm>
                <a:off x="2149046" y="2963605"/>
                <a:ext cx="576703" cy="148939"/>
                <a:chOff x="3153203" y="2920837"/>
                <a:chExt cx="418240" cy="108014"/>
              </a:xfrm>
            </p:grpSpPr>
            <p:sp>
              <p:nvSpPr>
                <p:cNvPr id="94" name="橢圓 93">
                  <a:extLst>
                    <a:ext uri="{FF2B5EF4-FFF2-40B4-BE49-F238E27FC236}">
                      <a16:creationId xmlns:a16="http://schemas.microsoft.com/office/drawing/2014/main" id="{09868D48-8970-486B-891A-2223621C004F}"/>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CFB6C403-9AA3-4F6E-AE79-4DDF86CAE8EA}"/>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BD3A6ADA-A5AD-4AE1-B936-9800B629225E}"/>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矩形: 圓角 86">
                <a:extLst>
                  <a:ext uri="{FF2B5EF4-FFF2-40B4-BE49-F238E27FC236}">
                    <a16:creationId xmlns:a16="http://schemas.microsoft.com/office/drawing/2014/main" id="{BABE3D2D-0DA9-47F9-A6BA-C141C4DA5CF2}"/>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8" name="圖形 87">
                <a:extLst>
                  <a:ext uri="{FF2B5EF4-FFF2-40B4-BE49-F238E27FC236}">
                    <a16:creationId xmlns:a16="http://schemas.microsoft.com/office/drawing/2014/main" id="{54E17578-03A1-4C1F-A971-355BBF365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89" name="文字方塊 88">
                <a:extLst>
                  <a:ext uri="{FF2B5EF4-FFF2-40B4-BE49-F238E27FC236}">
                    <a16:creationId xmlns:a16="http://schemas.microsoft.com/office/drawing/2014/main" id="{05264CB8-CA95-4B0E-934D-E999E3BBEA76}"/>
                  </a:ext>
                </a:extLst>
              </p:cNvPr>
              <p:cNvSpPr txBox="1"/>
              <p:nvPr/>
            </p:nvSpPr>
            <p:spPr>
              <a:xfrm>
                <a:off x="3194146" y="2902313"/>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https://xxx/c/</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90" name="群組 89">
                <a:extLst>
                  <a:ext uri="{FF2B5EF4-FFF2-40B4-BE49-F238E27FC236}">
                    <a16:creationId xmlns:a16="http://schemas.microsoft.com/office/drawing/2014/main" id="{D55C46E1-8E6C-4DF1-BBEC-86C3E213D9D5}"/>
                  </a:ext>
                </a:extLst>
              </p:cNvPr>
              <p:cNvGrpSpPr/>
              <p:nvPr/>
            </p:nvGrpSpPr>
            <p:grpSpPr>
              <a:xfrm>
                <a:off x="4622344" y="2944947"/>
                <a:ext cx="657250" cy="192622"/>
                <a:chOff x="5626500" y="2834220"/>
                <a:chExt cx="657250" cy="192622"/>
              </a:xfrm>
            </p:grpSpPr>
            <p:pic>
              <p:nvPicPr>
                <p:cNvPr id="91" name="圖形 90">
                  <a:extLst>
                    <a:ext uri="{FF2B5EF4-FFF2-40B4-BE49-F238E27FC236}">
                      <a16:creationId xmlns:a16="http://schemas.microsoft.com/office/drawing/2014/main" id="{9B960185-91FF-4E58-9E2E-CB907683D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92" name="圖形 91">
                  <a:extLst>
                    <a:ext uri="{FF2B5EF4-FFF2-40B4-BE49-F238E27FC236}">
                      <a16:creationId xmlns:a16="http://schemas.microsoft.com/office/drawing/2014/main" id="{9244E3F7-CF89-4DC8-9170-54940CB50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93" name="圖形 92">
                  <a:extLst>
                    <a:ext uri="{FF2B5EF4-FFF2-40B4-BE49-F238E27FC236}">
                      <a16:creationId xmlns:a16="http://schemas.microsoft.com/office/drawing/2014/main" id="{667576E4-644E-42D7-8A0E-23EF4AC1E4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8" name="文字方塊 97">
              <a:extLst>
                <a:ext uri="{FF2B5EF4-FFF2-40B4-BE49-F238E27FC236}">
                  <a16:creationId xmlns:a16="http://schemas.microsoft.com/office/drawing/2014/main" id="{421626B2-ADD9-40BC-ACB6-2533ECEE86B1}"/>
                </a:ext>
              </a:extLst>
            </p:cNvPr>
            <p:cNvSpPr txBox="1"/>
            <p:nvPr/>
          </p:nvSpPr>
          <p:spPr>
            <a:xfrm>
              <a:off x="8398468" y="4815217"/>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Node.js</a:t>
              </a:r>
              <a:endParaRPr lang="zh-TW" altLang="en-US" sz="4400" dirty="0">
                <a:solidFill>
                  <a:srgbClr val="A0A09E"/>
                </a:solidFill>
                <a:latin typeface="Arial" panose="020B0604020202020204" pitchFamily="34" charset="0"/>
                <a:cs typeface="Arial" panose="020B0604020202020204" pitchFamily="34" charset="0"/>
              </a:endParaRPr>
            </a:p>
          </p:txBody>
        </p:sp>
      </p:gr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23</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系統架構</a:t>
            </a:r>
          </a:p>
        </p:txBody>
      </p:sp>
      <p:grpSp>
        <p:nvGrpSpPr>
          <p:cNvPr id="31" name="群組 30">
            <a:extLst>
              <a:ext uri="{FF2B5EF4-FFF2-40B4-BE49-F238E27FC236}">
                <a16:creationId xmlns:a16="http://schemas.microsoft.com/office/drawing/2014/main" id="{8E42825A-E1C7-4DBD-95FD-3DFD9B379279}"/>
              </a:ext>
            </a:extLst>
          </p:cNvPr>
          <p:cNvGrpSpPr/>
          <p:nvPr/>
        </p:nvGrpSpPr>
        <p:grpSpPr>
          <a:xfrm>
            <a:off x="2702216" y="4052653"/>
            <a:ext cx="3173890" cy="2324659"/>
            <a:chOff x="4509851" y="3760539"/>
            <a:chExt cx="3173890" cy="2324659"/>
          </a:xfrm>
          <a:effectLst>
            <a:outerShdw blurRad="50800" dist="38100" dir="2700000" algn="tl" rotWithShape="0">
              <a:prstClr val="black">
                <a:alpha val="40000"/>
              </a:prstClr>
            </a:outerShdw>
          </a:effectLst>
        </p:grpSpPr>
        <p:grpSp>
          <p:nvGrpSpPr>
            <p:cNvPr id="69" name="群組 68">
              <a:extLst>
                <a:ext uri="{FF2B5EF4-FFF2-40B4-BE49-F238E27FC236}">
                  <a16:creationId xmlns:a16="http://schemas.microsoft.com/office/drawing/2014/main" id="{F962AC41-B433-4458-8D54-39B2E416176E}"/>
                </a:ext>
              </a:extLst>
            </p:cNvPr>
            <p:cNvGrpSpPr>
              <a:grpSpLocks noChangeAspect="1"/>
            </p:cNvGrpSpPr>
            <p:nvPr/>
          </p:nvGrpSpPr>
          <p:grpSpPr>
            <a:xfrm>
              <a:off x="4509851" y="3760539"/>
              <a:ext cx="3173890" cy="2324659"/>
              <a:chOff x="2047926" y="2716647"/>
              <a:chExt cx="3363958" cy="2463871"/>
            </a:xfrm>
          </p:grpSpPr>
          <p:sp>
            <p:nvSpPr>
              <p:cNvPr id="70" name="矩形: 圓角 69">
                <a:extLst>
                  <a:ext uri="{FF2B5EF4-FFF2-40B4-BE49-F238E27FC236}">
                    <a16:creationId xmlns:a16="http://schemas.microsoft.com/office/drawing/2014/main" id="{34A97D9A-5E7B-4FA1-A0AE-76CE6D11CD4B}"/>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1" name="矩形: 圓角化同側角落 70">
                <a:extLst>
                  <a:ext uri="{FF2B5EF4-FFF2-40B4-BE49-F238E27FC236}">
                    <a16:creationId xmlns:a16="http://schemas.microsoft.com/office/drawing/2014/main" id="{72351E62-F477-4AC4-A256-BF5376F57E08}"/>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2" name="群組 71">
                <a:extLst>
                  <a:ext uri="{FF2B5EF4-FFF2-40B4-BE49-F238E27FC236}">
                    <a16:creationId xmlns:a16="http://schemas.microsoft.com/office/drawing/2014/main" id="{9D57447E-A88F-421F-864C-83C97D60A893}"/>
                  </a:ext>
                </a:extLst>
              </p:cNvPr>
              <p:cNvGrpSpPr>
                <a:grpSpLocks noChangeAspect="1"/>
              </p:cNvGrpSpPr>
              <p:nvPr/>
            </p:nvGrpSpPr>
            <p:grpSpPr>
              <a:xfrm>
                <a:off x="2149046" y="2963605"/>
                <a:ext cx="576703" cy="148939"/>
                <a:chOff x="3153203" y="2920837"/>
                <a:chExt cx="418240" cy="108014"/>
              </a:xfrm>
            </p:grpSpPr>
            <p:sp>
              <p:nvSpPr>
                <p:cNvPr id="80" name="橢圓 79">
                  <a:extLst>
                    <a:ext uri="{FF2B5EF4-FFF2-40B4-BE49-F238E27FC236}">
                      <a16:creationId xmlns:a16="http://schemas.microsoft.com/office/drawing/2014/main" id="{EBE04A0C-33D1-4E1D-9A38-11271A82F16A}"/>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58AE5A23-3A13-4F20-A41C-6C3F6D02DA4F}"/>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6F2072A5-FFA2-4023-9962-31BC6E9EF47C}"/>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3" name="矩形: 圓角 72">
                <a:extLst>
                  <a:ext uri="{FF2B5EF4-FFF2-40B4-BE49-F238E27FC236}">
                    <a16:creationId xmlns:a16="http://schemas.microsoft.com/office/drawing/2014/main" id="{C4738DE3-AEBE-4C70-866B-3E248488EE14}"/>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4" name="圖形 73">
                <a:extLst>
                  <a:ext uri="{FF2B5EF4-FFF2-40B4-BE49-F238E27FC236}">
                    <a16:creationId xmlns:a16="http://schemas.microsoft.com/office/drawing/2014/main" id="{943DDA92-DA13-4B6D-9A74-D269C1313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75" name="文字方塊 74">
                <a:extLst>
                  <a:ext uri="{FF2B5EF4-FFF2-40B4-BE49-F238E27FC236}">
                    <a16:creationId xmlns:a16="http://schemas.microsoft.com/office/drawing/2014/main" id="{E2CDBCE2-096D-4791-83E2-8EC34969574A}"/>
                  </a:ext>
                </a:extLst>
              </p:cNvPr>
              <p:cNvSpPr txBox="1"/>
              <p:nvPr/>
            </p:nvSpPr>
            <p:spPr>
              <a:xfrm>
                <a:off x="3186509" y="2896777"/>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https://xxx/b/</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76" name="群組 75">
                <a:extLst>
                  <a:ext uri="{FF2B5EF4-FFF2-40B4-BE49-F238E27FC236}">
                    <a16:creationId xmlns:a16="http://schemas.microsoft.com/office/drawing/2014/main" id="{4A3B15AC-D605-4482-B816-057E10805C6B}"/>
                  </a:ext>
                </a:extLst>
              </p:cNvPr>
              <p:cNvGrpSpPr/>
              <p:nvPr/>
            </p:nvGrpSpPr>
            <p:grpSpPr>
              <a:xfrm>
                <a:off x="4622344" y="2944947"/>
                <a:ext cx="657250" cy="192622"/>
                <a:chOff x="5626500" y="2834220"/>
                <a:chExt cx="657250" cy="192622"/>
              </a:xfrm>
            </p:grpSpPr>
            <p:pic>
              <p:nvPicPr>
                <p:cNvPr id="77" name="圖形 76">
                  <a:extLst>
                    <a:ext uri="{FF2B5EF4-FFF2-40B4-BE49-F238E27FC236}">
                      <a16:creationId xmlns:a16="http://schemas.microsoft.com/office/drawing/2014/main" id="{35F31459-1975-4CEA-8DF0-A58A2EEECC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78" name="圖形 77">
                  <a:extLst>
                    <a:ext uri="{FF2B5EF4-FFF2-40B4-BE49-F238E27FC236}">
                      <a16:creationId xmlns:a16="http://schemas.microsoft.com/office/drawing/2014/main" id="{FD9DE10F-8995-44AF-917C-F6831435D8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79" name="圖形 78">
                  <a:extLst>
                    <a:ext uri="{FF2B5EF4-FFF2-40B4-BE49-F238E27FC236}">
                      <a16:creationId xmlns:a16="http://schemas.microsoft.com/office/drawing/2014/main" id="{1A24D079-4A14-487F-9A80-65F6989485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7" name="文字方塊 96">
              <a:extLst>
                <a:ext uri="{FF2B5EF4-FFF2-40B4-BE49-F238E27FC236}">
                  <a16:creationId xmlns:a16="http://schemas.microsoft.com/office/drawing/2014/main" id="{ADB37FB0-BBE2-4F97-9BEA-850250657C12}"/>
                </a:ext>
              </a:extLst>
            </p:cNvPr>
            <p:cNvSpPr txBox="1"/>
            <p:nvPr/>
          </p:nvSpPr>
          <p:spPr>
            <a:xfrm>
              <a:off x="4516260" y="4817552"/>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.NET</a:t>
              </a:r>
              <a:endParaRPr lang="zh-TW" altLang="en-US" sz="4400" dirty="0">
                <a:solidFill>
                  <a:srgbClr val="A0A09E"/>
                </a:solidFill>
                <a:latin typeface="Arial" panose="020B0604020202020204" pitchFamily="34" charset="0"/>
                <a:cs typeface="Arial" panose="020B0604020202020204" pitchFamily="34" charset="0"/>
              </a:endParaRPr>
            </a:p>
          </p:txBody>
        </p:sp>
      </p:grpSp>
      <p:grpSp>
        <p:nvGrpSpPr>
          <p:cNvPr id="29" name="群組 28">
            <a:extLst>
              <a:ext uri="{FF2B5EF4-FFF2-40B4-BE49-F238E27FC236}">
                <a16:creationId xmlns:a16="http://schemas.microsoft.com/office/drawing/2014/main" id="{8AE07340-C58E-4091-929D-12D45523F230}"/>
              </a:ext>
            </a:extLst>
          </p:cNvPr>
          <p:cNvGrpSpPr>
            <a:grpSpLocks noChangeAspect="1"/>
          </p:cNvGrpSpPr>
          <p:nvPr/>
        </p:nvGrpSpPr>
        <p:grpSpPr>
          <a:xfrm>
            <a:off x="2390787" y="3846180"/>
            <a:ext cx="3173890" cy="2324659"/>
            <a:chOff x="2047926" y="2716647"/>
            <a:chExt cx="3363958" cy="2463871"/>
          </a:xfrm>
          <a:effectLst>
            <a:outerShdw blurRad="50800" dist="38100" dir="2700000" algn="tl" rotWithShape="0">
              <a:prstClr val="black">
                <a:alpha val="40000"/>
              </a:prstClr>
            </a:outerShdw>
          </a:effectLst>
        </p:grpSpPr>
        <p:sp>
          <p:nvSpPr>
            <p:cNvPr id="2" name="矩形: 圓角 1">
              <a:extLst>
                <a:ext uri="{FF2B5EF4-FFF2-40B4-BE49-F238E27FC236}">
                  <a16:creationId xmlns:a16="http://schemas.microsoft.com/office/drawing/2014/main" id="{671D4271-5E48-4BA7-A662-AC27BA555E48}"/>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圓角化同側角落 3">
              <a:extLst>
                <a:ext uri="{FF2B5EF4-FFF2-40B4-BE49-F238E27FC236}">
                  <a16:creationId xmlns:a16="http://schemas.microsoft.com/office/drawing/2014/main" id="{1B40F7F5-3F67-4D7E-9ADD-00CE891193A1}"/>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87CE1167-4141-4EE3-A185-5B83C252C10C}"/>
                </a:ext>
              </a:extLst>
            </p:cNvPr>
            <p:cNvGrpSpPr>
              <a:grpSpLocks noChangeAspect="1"/>
            </p:cNvGrpSpPr>
            <p:nvPr/>
          </p:nvGrpSpPr>
          <p:grpSpPr>
            <a:xfrm>
              <a:off x="2149046" y="2963605"/>
              <a:ext cx="576703" cy="148939"/>
              <a:chOff x="3153203" y="2920837"/>
              <a:chExt cx="418240" cy="108014"/>
            </a:xfrm>
          </p:grpSpPr>
          <p:sp>
            <p:nvSpPr>
              <p:cNvPr id="5" name="橢圓 4">
                <a:extLst>
                  <a:ext uri="{FF2B5EF4-FFF2-40B4-BE49-F238E27FC236}">
                    <a16:creationId xmlns:a16="http://schemas.microsoft.com/office/drawing/2014/main" id="{89F0AAFA-1A3C-43D4-8213-CCD23AD7B87C}"/>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A7DCD560-A20F-4B31-822C-D6833614E151}"/>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DF978066-71A4-4BAB-9EF3-FB6651C8F7A3}"/>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矩形: 圓角 6">
              <a:extLst>
                <a:ext uri="{FF2B5EF4-FFF2-40B4-BE49-F238E27FC236}">
                  <a16:creationId xmlns:a16="http://schemas.microsoft.com/office/drawing/2014/main" id="{2A9B7FFC-0BBC-417D-BBE3-25C4EFBBDA76}"/>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圖形 16">
              <a:extLst>
                <a:ext uri="{FF2B5EF4-FFF2-40B4-BE49-F238E27FC236}">
                  <a16:creationId xmlns:a16="http://schemas.microsoft.com/office/drawing/2014/main" id="{B8535C1C-A580-4A0A-B6CE-4E19BBB5C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18" name="文字方塊 17">
              <a:extLst>
                <a:ext uri="{FF2B5EF4-FFF2-40B4-BE49-F238E27FC236}">
                  <a16:creationId xmlns:a16="http://schemas.microsoft.com/office/drawing/2014/main" id="{FF22A825-F56A-4EB0-B4FC-E84E9D6217AD}"/>
                </a:ext>
              </a:extLst>
            </p:cNvPr>
            <p:cNvSpPr txBox="1"/>
            <p:nvPr/>
          </p:nvSpPr>
          <p:spPr>
            <a:xfrm>
              <a:off x="3192045" y="2893680"/>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https://xxx/a/</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27" name="群組 26">
              <a:extLst>
                <a:ext uri="{FF2B5EF4-FFF2-40B4-BE49-F238E27FC236}">
                  <a16:creationId xmlns:a16="http://schemas.microsoft.com/office/drawing/2014/main" id="{85D88388-021A-4148-9345-50DE68E1B82E}"/>
                </a:ext>
              </a:extLst>
            </p:cNvPr>
            <p:cNvGrpSpPr/>
            <p:nvPr/>
          </p:nvGrpSpPr>
          <p:grpSpPr>
            <a:xfrm>
              <a:off x="4622344" y="2944947"/>
              <a:ext cx="657250" cy="192622"/>
              <a:chOff x="5626500" y="2834220"/>
              <a:chExt cx="657250" cy="192622"/>
            </a:xfrm>
          </p:grpSpPr>
          <p:pic>
            <p:nvPicPr>
              <p:cNvPr id="22" name="圖形 21">
                <a:extLst>
                  <a:ext uri="{FF2B5EF4-FFF2-40B4-BE49-F238E27FC236}">
                    <a16:creationId xmlns:a16="http://schemas.microsoft.com/office/drawing/2014/main" id="{8310FCC4-2367-4DC4-A231-2F7FF14AE7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24" name="圖形 23">
                <a:extLst>
                  <a:ext uri="{FF2B5EF4-FFF2-40B4-BE49-F238E27FC236}">
                    <a16:creationId xmlns:a16="http://schemas.microsoft.com/office/drawing/2014/main" id="{750CF1A1-FF4D-4382-976B-19DEE49DFD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26" name="圖形 25">
                <a:extLst>
                  <a:ext uri="{FF2B5EF4-FFF2-40B4-BE49-F238E27FC236}">
                    <a16:creationId xmlns:a16="http://schemas.microsoft.com/office/drawing/2014/main" id="{523D21DE-24A3-4EFA-BC82-DD28997AC9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grpSp>
        <p:nvGrpSpPr>
          <p:cNvPr id="59" name="群組 58">
            <a:extLst>
              <a:ext uri="{FF2B5EF4-FFF2-40B4-BE49-F238E27FC236}">
                <a16:creationId xmlns:a16="http://schemas.microsoft.com/office/drawing/2014/main" id="{0BD49DC4-1044-464B-8A7A-A1053B941ECF}"/>
              </a:ext>
            </a:extLst>
          </p:cNvPr>
          <p:cNvGrpSpPr/>
          <p:nvPr/>
        </p:nvGrpSpPr>
        <p:grpSpPr>
          <a:xfrm>
            <a:off x="6793726" y="4640332"/>
            <a:ext cx="2502163" cy="1314971"/>
            <a:chOff x="7250132" y="5465088"/>
            <a:chExt cx="2591376" cy="1314971"/>
          </a:xfrm>
          <a:effectLst>
            <a:outerShdw blurRad="50800" dist="38100" dir="2700000" algn="tl" rotWithShape="0">
              <a:prstClr val="black">
                <a:alpha val="40000"/>
              </a:prstClr>
            </a:outerShdw>
          </a:effectLst>
        </p:grpSpPr>
        <p:sp>
          <p:nvSpPr>
            <p:cNvPr id="61" name="矩形: 圓角 60">
              <a:extLst>
                <a:ext uri="{FF2B5EF4-FFF2-40B4-BE49-F238E27FC236}">
                  <a16:creationId xmlns:a16="http://schemas.microsoft.com/office/drawing/2014/main" id="{3E0C0F1A-1C4E-417A-BE91-21D7F1E3D9C4}"/>
                </a:ext>
              </a:extLst>
            </p:cNvPr>
            <p:cNvSpPr/>
            <p:nvPr/>
          </p:nvSpPr>
          <p:spPr>
            <a:xfrm>
              <a:off x="7250133" y="5466459"/>
              <a:ext cx="2591375" cy="1313600"/>
            </a:xfrm>
            <a:prstGeom prst="roundRect">
              <a:avLst>
                <a:gd name="adj" fmla="val 8377"/>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A0A09E"/>
                </a:solidFill>
                <a:latin typeface="微軟正黑體" panose="020B0604030504040204" pitchFamily="34" charset="-120"/>
                <a:ea typeface="微軟正黑體" panose="020B0604030504040204" pitchFamily="34" charset="-120"/>
              </a:endParaRPr>
            </a:p>
          </p:txBody>
        </p:sp>
        <p:pic>
          <p:nvPicPr>
            <p:cNvPr id="62" name="圖形 61">
              <a:extLst>
                <a:ext uri="{FF2B5EF4-FFF2-40B4-BE49-F238E27FC236}">
                  <a16:creationId xmlns:a16="http://schemas.microsoft.com/office/drawing/2014/main" id="{3D7C378C-D0DD-4600-B620-436CCBF0F1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58128" y="5880059"/>
              <a:ext cx="900000" cy="900000"/>
            </a:xfrm>
            <a:prstGeom prst="rect">
              <a:avLst/>
            </a:prstGeom>
          </p:spPr>
        </p:pic>
        <p:sp>
          <p:nvSpPr>
            <p:cNvPr id="64" name="矩形: 圓角化同側角落 63">
              <a:extLst>
                <a:ext uri="{FF2B5EF4-FFF2-40B4-BE49-F238E27FC236}">
                  <a16:creationId xmlns:a16="http://schemas.microsoft.com/office/drawing/2014/main" id="{1288CB60-1039-476C-9DAF-E60BC59F105B}"/>
                </a:ext>
              </a:extLst>
            </p:cNvPr>
            <p:cNvSpPr/>
            <p:nvPr/>
          </p:nvSpPr>
          <p:spPr>
            <a:xfrm>
              <a:off x="7250132" y="5465088"/>
              <a:ext cx="2590112" cy="413600"/>
            </a:xfrm>
            <a:prstGeom prst="round2SameRect">
              <a:avLst>
                <a:gd name="adj1" fmla="val 16667"/>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Arial" panose="020B0604020202020204" pitchFamily="34" charset="0"/>
                  <a:cs typeface="Arial" panose="020B0604020202020204" pitchFamily="34" charset="0"/>
                </a:rPr>
                <a:t>DB</a:t>
              </a:r>
              <a:endParaRPr lang="zh-TW" altLang="en-US" dirty="0">
                <a:solidFill>
                  <a:srgbClr val="A0A09E"/>
                </a:solidFill>
                <a:latin typeface="Arial" panose="020B0604020202020204" pitchFamily="34" charset="0"/>
                <a:cs typeface="Arial" panose="020B0604020202020204" pitchFamily="34" charset="0"/>
              </a:endParaRPr>
            </a:p>
          </p:txBody>
        </p:sp>
      </p:grpSp>
      <p:sp>
        <p:nvSpPr>
          <p:cNvPr id="65" name="矩形: 圓角 64">
            <a:extLst>
              <a:ext uri="{FF2B5EF4-FFF2-40B4-BE49-F238E27FC236}">
                <a16:creationId xmlns:a16="http://schemas.microsoft.com/office/drawing/2014/main" id="{D8A1F17C-9B3E-4E89-ADFD-043C4872DF90}"/>
              </a:ext>
            </a:extLst>
          </p:cNvPr>
          <p:cNvSpPr/>
          <p:nvPr/>
        </p:nvSpPr>
        <p:spPr>
          <a:xfrm>
            <a:off x="4845335" y="1976975"/>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微軟正黑體" panose="020B0604030504040204" pitchFamily="34" charset="-120"/>
                <a:ea typeface="微軟正黑體" panose="020B0604030504040204" pitchFamily="34" charset="-120"/>
              </a:rPr>
              <a:t>Web Server</a:t>
            </a:r>
            <a:endParaRPr lang="zh-TW" altLang="en-US" dirty="0">
              <a:solidFill>
                <a:srgbClr val="A0A09E"/>
              </a:solidFill>
              <a:latin typeface="微軟正黑體" panose="020B0604030504040204" pitchFamily="34" charset="-120"/>
              <a:ea typeface="微軟正黑體" panose="020B0604030504040204" pitchFamily="34" charset="-120"/>
            </a:endParaRPr>
          </a:p>
        </p:txBody>
      </p:sp>
      <p:sp>
        <p:nvSpPr>
          <p:cNvPr id="67" name="矩形: 圓角 66">
            <a:extLst>
              <a:ext uri="{FF2B5EF4-FFF2-40B4-BE49-F238E27FC236}">
                <a16:creationId xmlns:a16="http://schemas.microsoft.com/office/drawing/2014/main" id="{2FC29F03-9EAE-4174-99EA-E871C803875D}"/>
              </a:ext>
            </a:extLst>
          </p:cNvPr>
          <p:cNvSpPr/>
          <p:nvPr/>
        </p:nvSpPr>
        <p:spPr>
          <a:xfrm>
            <a:off x="7927423" y="1976975"/>
            <a:ext cx="1979849"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A0A09E"/>
                </a:solidFill>
                <a:latin typeface="微軟正黑體" panose="020B0604030504040204" pitchFamily="34" charset="-120"/>
                <a:ea typeface="微軟正黑體" panose="020B0604030504040204" pitchFamily="34" charset="-120"/>
              </a:rPr>
              <a:t>憑證</a:t>
            </a:r>
          </a:p>
        </p:txBody>
      </p:sp>
      <p:sp>
        <p:nvSpPr>
          <p:cNvPr id="99" name="矩形: 圓角 98">
            <a:extLst>
              <a:ext uri="{FF2B5EF4-FFF2-40B4-BE49-F238E27FC236}">
                <a16:creationId xmlns:a16="http://schemas.microsoft.com/office/drawing/2014/main" id="{2AF60DBC-582E-4920-8BDC-CC7F42D5FBCB}"/>
              </a:ext>
            </a:extLst>
          </p:cNvPr>
          <p:cNvSpPr/>
          <p:nvPr/>
        </p:nvSpPr>
        <p:spPr>
          <a:xfrm>
            <a:off x="4843280" y="1361598"/>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微軟正黑體" panose="020B0604030504040204" pitchFamily="34" charset="-120"/>
                <a:ea typeface="微軟正黑體" panose="020B0604030504040204" pitchFamily="34" charset="-120"/>
              </a:rPr>
              <a:t>User</a:t>
            </a:r>
            <a:endParaRPr lang="zh-TW" altLang="en-US" dirty="0">
              <a:solidFill>
                <a:srgbClr val="A0A09E"/>
              </a:solidFill>
              <a:latin typeface="微軟正黑體" panose="020B0604030504040204" pitchFamily="34" charset="-120"/>
              <a:ea typeface="微軟正黑體" panose="020B0604030504040204" pitchFamily="34" charset="-120"/>
            </a:endParaRPr>
          </a:p>
        </p:txBody>
      </p:sp>
      <p:cxnSp>
        <p:nvCxnSpPr>
          <p:cNvPr id="103" name="直線接點 102">
            <a:extLst>
              <a:ext uri="{FF2B5EF4-FFF2-40B4-BE49-F238E27FC236}">
                <a16:creationId xmlns:a16="http://schemas.microsoft.com/office/drawing/2014/main" id="{84D986AD-9765-41ED-A97A-2A0212FBF2E4}"/>
              </a:ext>
            </a:extLst>
          </p:cNvPr>
          <p:cNvCxnSpPr>
            <a:cxnSpLocks/>
            <a:stCxn id="99" idx="2"/>
            <a:endCxn id="65" idx="0"/>
          </p:cNvCxnSpPr>
          <p:nvPr/>
        </p:nvCxnSpPr>
        <p:spPr>
          <a:xfrm>
            <a:off x="6094972" y="1818798"/>
            <a:ext cx="2055" cy="158177"/>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104" name="直線接點 103">
            <a:extLst>
              <a:ext uri="{FF2B5EF4-FFF2-40B4-BE49-F238E27FC236}">
                <a16:creationId xmlns:a16="http://schemas.microsoft.com/office/drawing/2014/main" id="{4356A429-5993-44CC-BD40-EDE03C8E2B4A}"/>
              </a:ext>
            </a:extLst>
          </p:cNvPr>
          <p:cNvCxnSpPr>
            <a:cxnSpLocks/>
            <a:stCxn id="66" idx="2"/>
            <a:endCxn id="102" idx="3"/>
          </p:cNvCxnSpPr>
          <p:nvPr/>
        </p:nvCxnSpPr>
        <p:spPr>
          <a:xfrm>
            <a:off x="6094900" y="3053005"/>
            <a:ext cx="0" cy="109836"/>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105" name="直線接點 104">
            <a:extLst>
              <a:ext uri="{FF2B5EF4-FFF2-40B4-BE49-F238E27FC236}">
                <a16:creationId xmlns:a16="http://schemas.microsoft.com/office/drawing/2014/main" id="{1EA16260-DEC1-4C79-A14F-14600112A4CD}"/>
              </a:ext>
            </a:extLst>
          </p:cNvPr>
          <p:cNvCxnSpPr>
            <a:cxnSpLocks/>
            <a:stCxn id="65" idx="3"/>
            <a:endCxn id="67" idx="1"/>
          </p:cNvCxnSpPr>
          <p:nvPr/>
        </p:nvCxnSpPr>
        <p:spPr>
          <a:xfrm>
            <a:off x="7348718" y="2205575"/>
            <a:ext cx="578705" cy="0"/>
          </a:xfrm>
          <a:prstGeom prst="line">
            <a:avLst/>
          </a:prstGeom>
          <a:ln w="25400">
            <a:solidFill>
              <a:srgbClr val="A0A09E"/>
            </a:solidFill>
            <a:prstDash val="sysDot"/>
          </a:ln>
        </p:spPr>
        <p:style>
          <a:lnRef idx="1">
            <a:schemeClr val="dk1"/>
          </a:lnRef>
          <a:fillRef idx="0">
            <a:schemeClr val="dk1"/>
          </a:fillRef>
          <a:effectRef idx="0">
            <a:schemeClr val="dk1"/>
          </a:effectRef>
          <a:fontRef idx="minor">
            <a:schemeClr val="tx1"/>
          </a:fontRef>
        </p:style>
      </p:cxnSp>
      <p:sp>
        <p:nvSpPr>
          <p:cNvPr id="109" name="矩形: 圓角 108">
            <a:extLst>
              <a:ext uri="{FF2B5EF4-FFF2-40B4-BE49-F238E27FC236}">
                <a16:creationId xmlns:a16="http://schemas.microsoft.com/office/drawing/2014/main" id="{694C193C-AB59-4980-A260-3D0F940A7820}"/>
              </a:ext>
            </a:extLst>
          </p:cNvPr>
          <p:cNvSpPr/>
          <p:nvPr/>
        </p:nvSpPr>
        <p:spPr>
          <a:xfrm>
            <a:off x="2637542" y="4991573"/>
            <a:ext cx="2503383" cy="457200"/>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rPr>
              <a:t>Container</a:t>
            </a:r>
            <a:endParaRPr lang="zh-TW" altLang="en-US" dirty="0">
              <a:solidFill>
                <a:srgbClr val="A0A09E"/>
              </a:solidFill>
            </a:endParaRPr>
          </a:p>
        </p:txBody>
      </p:sp>
      <p:sp>
        <p:nvSpPr>
          <p:cNvPr id="66" name="矩形: 圓角 65">
            <a:extLst>
              <a:ext uri="{FF2B5EF4-FFF2-40B4-BE49-F238E27FC236}">
                <a16:creationId xmlns:a16="http://schemas.microsoft.com/office/drawing/2014/main" id="{BAC3A39E-6479-4517-A06A-8708681C64F7}"/>
              </a:ext>
            </a:extLst>
          </p:cNvPr>
          <p:cNvSpPr/>
          <p:nvPr/>
        </p:nvSpPr>
        <p:spPr>
          <a:xfrm>
            <a:off x="4843208" y="2595805"/>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微軟正黑體" panose="020B0604030504040204" pitchFamily="34" charset="-120"/>
                <a:ea typeface="微軟正黑體" panose="020B0604030504040204" pitchFamily="34" charset="-120"/>
              </a:rPr>
              <a:t>Reverse Proxy</a:t>
            </a:r>
            <a:endParaRPr lang="zh-TW" altLang="en-US" dirty="0">
              <a:solidFill>
                <a:srgbClr val="A0A09E"/>
              </a:solidFill>
              <a:latin typeface="微軟正黑體" panose="020B0604030504040204" pitchFamily="34" charset="-120"/>
              <a:ea typeface="微軟正黑體" panose="020B0604030504040204" pitchFamily="34" charset="-120"/>
            </a:endParaRPr>
          </a:p>
        </p:txBody>
      </p:sp>
      <p:cxnSp>
        <p:nvCxnSpPr>
          <p:cNvPr id="100" name="直線接點 99">
            <a:extLst>
              <a:ext uri="{FF2B5EF4-FFF2-40B4-BE49-F238E27FC236}">
                <a16:creationId xmlns:a16="http://schemas.microsoft.com/office/drawing/2014/main" id="{66E4D414-0F5F-4ADC-B31D-A880FD3894CB}"/>
              </a:ext>
            </a:extLst>
          </p:cNvPr>
          <p:cNvCxnSpPr>
            <a:cxnSpLocks/>
            <a:stCxn id="65" idx="2"/>
            <a:endCxn id="66" idx="0"/>
          </p:cNvCxnSpPr>
          <p:nvPr/>
        </p:nvCxnSpPr>
        <p:spPr>
          <a:xfrm flipH="1">
            <a:off x="6094900" y="2434175"/>
            <a:ext cx="2127" cy="161630"/>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23706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24</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系統運作</a:t>
            </a:r>
          </a:p>
        </p:txBody>
      </p:sp>
      <p:grpSp>
        <p:nvGrpSpPr>
          <p:cNvPr id="28" name="群組 27">
            <a:extLst>
              <a:ext uri="{FF2B5EF4-FFF2-40B4-BE49-F238E27FC236}">
                <a16:creationId xmlns:a16="http://schemas.microsoft.com/office/drawing/2014/main" id="{E6B59741-FB34-4B1C-B940-A54E8E7DBDB7}"/>
              </a:ext>
            </a:extLst>
          </p:cNvPr>
          <p:cNvGrpSpPr/>
          <p:nvPr/>
        </p:nvGrpSpPr>
        <p:grpSpPr>
          <a:xfrm>
            <a:off x="626051" y="3491118"/>
            <a:ext cx="3177094" cy="2324659"/>
            <a:chOff x="626051" y="3760539"/>
            <a:chExt cx="3177094" cy="2324659"/>
          </a:xfrm>
          <a:effectLst>
            <a:outerShdw blurRad="50800" dist="38100" dir="2700000" algn="tl" rotWithShape="0">
              <a:prstClr val="black">
                <a:alpha val="40000"/>
              </a:prstClr>
            </a:outerShdw>
          </a:effectLst>
        </p:grpSpPr>
        <p:grpSp>
          <p:nvGrpSpPr>
            <p:cNvPr id="29" name="群組 28">
              <a:extLst>
                <a:ext uri="{FF2B5EF4-FFF2-40B4-BE49-F238E27FC236}">
                  <a16:creationId xmlns:a16="http://schemas.microsoft.com/office/drawing/2014/main" id="{8AE07340-C58E-4091-929D-12D45523F230}"/>
                </a:ext>
              </a:extLst>
            </p:cNvPr>
            <p:cNvGrpSpPr>
              <a:grpSpLocks noChangeAspect="1"/>
            </p:cNvGrpSpPr>
            <p:nvPr/>
          </p:nvGrpSpPr>
          <p:grpSpPr>
            <a:xfrm>
              <a:off x="629255" y="3760539"/>
              <a:ext cx="3173890" cy="2324659"/>
              <a:chOff x="2047926" y="2716647"/>
              <a:chExt cx="3363958" cy="2463871"/>
            </a:xfrm>
          </p:grpSpPr>
          <p:sp>
            <p:nvSpPr>
              <p:cNvPr id="2" name="矩形: 圓角 1">
                <a:extLst>
                  <a:ext uri="{FF2B5EF4-FFF2-40B4-BE49-F238E27FC236}">
                    <a16:creationId xmlns:a16="http://schemas.microsoft.com/office/drawing/2014/main" id="{671D4271-5E48-4BA7-A662-AC27BA555E48}"/>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圓角化同側角落 3">
                <a:extLst>
                  <a:ext uri="{FF2B5EF4-FFF2-40B4-BE49-F238E27FC236}">
                    <a16:creationId xmlns:a16="http://schemas.microsoft.com/office/drawing/2014/main" id="{1B40F7F5-3F67-4D7E-9ADD-00CE891193A1}"/>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87CE1167-4141-4EE3-A185-5B83C252C10C}"/>
                  </a:ext>
                </a:extLst>
              </p:cNvPr>
              <p:cNvGrpSpPr>
                <a:grpSpLocks noChangeAspect="1"/>
              </p:cNvGrpSpPr>
              <p:nvPr/>
            </p:nvGrpSpPr>
            <p:grpSpPr>
              <a:xfrm>
                <a:off x="2149046" y="2963605"/>
                <a:ext cx="576703" cy="148939"/>
                <a:chOff x="3153203" y="2920837"/>
                <a:chExt cx="418240" cy="108014"/>
              </a:xfrm>
            </p:grpSpPr>
            <p:sp>
              <p:nvSpPr>
                <p:cNvPr id="5" name="橢圓 4">
                  <a:extLst>
                    <a:ext uri="{FF2B5EF4-FFF2-40B4-BE49-F238E27FC236}">
                      <a16:creationId xmlns:a16="http://schemas.microsoft.com/office/drawing/2014/main" id="{89F0AAFA-1A3C-43D4-8213-CCD23AD7B87C}"/>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A7DCD560-A20F-4B31-822C-D6833614E151}"/>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DF978066-71A4-4BAB-9EF3-FB6651C8F7A3}"/>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矩形: 圓角 6">
                <a:extLst>
                  <a:ext uri="{FF2B5EF4-FFF2-40B4-BE49-F238E27FC236}">
                    <a16:creationId xmlns:a16="http://schemas.microsoft.com/office/drawing/2014/main" id="{2A9B7FFC-0BBC-417D-BBE3-25C4EFBBDA76}"/>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圖形 16">
                <a:extLst>
                  <a:ext uri="{FF2B5EF4-FFF2-40B4-BE49-F238E27FC236}">
                    <a16:creationId xmlns:a16="http://schemas.microsoft.com/office/drawing/2014/main" id="{B8535C1C-A580-4A0A-B6CE-4E19BBB5C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5158" y="2928330"/>
                <a:ext cx="213892" cy="213892"/>
              </a:xfrm>
              <a:prstGeom prst="rect">
                <a:avLst/>
              </a:prstGeom>
            </p:spPr>
          </p:pic>
          <p:sp>
            <p:nvSpPr>
              <p:cNvPr id="18" name="文字方塊 17">
                <a:extLst>
                  <a:ext uri="{FF2B5EF4-FFF2-40B4-BE49-F238E27FC236}">
                    <a16:creationId xmlns:a16="http://schemas.microsoft.com/office/drawing/2014/main" id="{FF22A825-F56A-4EB0-B4FC-E84E9D6217AD}"/>
                  </a:ext>
                </a:extLst>
              </p:cNvPr>
              <p:cNvSpPr txBox="1"/>
              <p:nvPr/>
            </p:nvSpPr>
            <p:spPr>
              <a:xfrm>
                <a:off x="3122821" y="2893680"/>
                <a:ext cx="1356632" cy="277276"/>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https://xxx.com/a/</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27" name="群組 26">
                <a:extLst>
                  <a:ext uri="{FF2B5EF4-FFF2-40B4-BE49-F238E27FC236}">
                    <a16:creationId xmlns:a16="http://schemas.microsoft.com/office/drawing/2014/main" id="{85D88388-021A-4148-9345-50DE68E1B82E}"/>
                  </a:ext>
                </a:extLst>
              </p:cNvPr>
              <p:cNvGrpSpPr/>
              <p:nvPr/>
            </p:nvGrpSpPr>
            <p:grpSpPr>
              <a:xfrm>
                <a:off x="4622344" y="2944947"/>
                <a:ext cx="657250" cy="192622"/>
                <a:chOff x="5626500" y="2834220"/>
                <a:chExt cx="657250" cy="192622"/>
              </a:xfrm>
            </p:grpSpPr>
            <p:pic>
              <p:nvPicPr>
                <p:cNvPr id="22" name="圖形 21">
                  <a:extLst>
                    <a:ext uri="{FF2B5EF4-FFF2-40B4-BE49-F238E27FC236}">
                      <a16:creationId xmlns:a16="http://schemas.microsoft.com/office/drawing/2014/main" id="{8310FCC4-2367-4DC4-A231-2F7FF14AE7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24" name="圖形 23">
                  <a:extLst>
                    <a:ext uri="{FF2B5EF4-FFF2-40B4-BE49-F238E27FC236}">
                      <a16:creationId xmlns:a16="http://schemas.microsoft.com/office/drawing/2014/main" id="{750CF1A1-FF4D-4382-976B-19DEE49DFD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26" name="圖形 25">
                  <a:extLst>
                    <a:ext uri="{FF2B5EF4-FFF2-40B4-BE49-F238E27FC236}">
                      <a16:creationId xmlns:a16="http://schemas.microsoft.com/office/drawing/2014/main" id="{523D21DE-24A3-4EFA-BC82-DD28997AC9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30" name="文字方塊 29">
              <a:extLst>
                <a:ext uri="{FF2B5EF4-FFF2-40B4-BE49-F238E27FC236}">
                  <a16:creationId xmlns:a16="http://schemas.microsoft.com/office/drawing/2014/main" id="{4F2B64E7-97BC-462B-94DB-E02AC4058206}"/>
                </a:ext>
              </a:extLst>
            </p:cNvPr>
            <p:cNvSpPr txBox="1"/>
            <p:nvPr/>
          </p:nvSpPr>
          <p:spPr>
            <a:xfrm>
              <a:off x="626051" y="4815216"/>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PHP</a:t>
              </a:r>
              <a:endParaRPr lang="zh-TW" altLang="en-US" sz="4400" dirty="0">
                <a:solidFill>
                  <a:srgbClr val="A0A09E"/>
                </a:solidFill>
                <a:latin typeface="Arial" panose="020B0604020202020204" pitchFamily="34" charset="0"/>
                <a:cs typeface="Arial" panose="020B0604020202020204" pitchFamily="34" charset="0"/>
              </a:endParaRPr>
            </a:p>
          </p:txBody>
        </p:sp>
      </p:grpSp>
      <p:grpSp>
        <p:nvGrpSpPr>
          <p:cNvPr id="31" name="群組 30">
            <a:extLst>
              <a:ext uri="{FF2B5EF4-FFF2-40B4-BE49-F238E27FC236}">
                <a16:creationId xmlns:a16="http://schemas.microsoft.com/office/drawing/2014/main" id="{8E42825A-E1C7-4DBD-95FD-3DFD9B379279}"/>
              </a:ext>
            </a:extLst>
          </p:cNvPr>
          <p:cNvGrpSpPr/>
          <p:nvPr/>
        </p:nvGrpSpPr>
        <p:grpSpPr>
          <a:xfrm>
            <a:off x="4509851" y="3491118"/>
            <a:ext cx="3173890" cy="2324659"/>
            <a:chOff x="4509851" y="3760539"/>
            <a:chExt cx="3173890" cy="2324659"/>
          </a:xfrm>
          <a:effectLst>
            <a:outerShdw blurRad="50800" dist="38100" dir="2700000" algn="tl" rotWithShape="0">
              <a:prstClr val="black">
                <a:alpha val="40000"/>
              </a:prstClr>
            </a:outerShdw>
          </a:effectLst>
        </p:grpSpPr>
        <p:grpSp>
          <p:nvGrpSpPr>
            <p:cNvPr id="69" name="群組 68">
              <a:extLst>
                <a:ext uri="{FF2B5EF4-FFF2-40B4-BE49-F238E27FC236}">
                  <a16:creationId xmlns:a16="http://schemas.microsoft.com/office/drawing/2014/main" id="{F962AC41-B433-4458-8D54-39B2E416176E}"/>
                </a:ext>
              </a:extLst>
            </p:cNvPr>
            <p:cNvGrpSpPr>
              <a:grpSpLocks noChangeAspect="1"/>
            </p:cNvGrpSpPr>
            <p:nvPr/>
          </p:nvGrpSpPr>
          <p:grpSpPr>
            <a:xfrm>
              <a:off x="4509851" y="3760539"/>
              <a:ext cx="3173890" cy="2324659"/>
              <a:chOff x="2047926" y="2716647"/>
              <a:chExt cx="3363958" cy="2463871"/>
            </a:xfrm>
          </p:grpSpPr>
          <p:sp>
            <p:nvSpPr>
              <p:cNvPr id="70" name="矩形: 圓角 69">
                <a:extLst>
                  <a:ext uri="{FF2B5EF4-FFF2-40B4-BE49-F238E27FC236}">
                    <a16:creationId xmlns:a16="http://schemas.microsoft.com/office/drawing/2014/main" id="{34A97D9A-5E7B-4FA1-A0AE-76CE6D11CD4B}"/>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1" name="矩形: 圓角化同側角落 70">
                <a:extLst>
                  <a:ext uri="{FF2B5EF4-FFF2-40B4-BE49-F238E27FC236}">
                    <a16:creationId xmlns:a16="http://schemas.microsoft.com/office/drawing/2014/main" id="{72351E62-F477-4AC4-A256-BF5376F57E08}"/>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2" name="群組 71">
                <a:extLst>
                  <a:ext uri="{FF2B5EF4-FFF2-40B4-BE49-F238E27FC236}">
                    <a16:creationId xmlns:a16="http://schemas.microsoft.com/office/drawing/2014/main" id="{9D57447E-A88F-421F-864C-83C97D60A893}"/>
                  </a:ext>
                </a:extLst>
              </p:cNvPr>
              <p:cNvGrpSpPr>
                <a:grpSpLocks noChangeAspect="1"/>
              </p:cNvGrpSpPr>
              <p:nvPr/>
            </p:nvGrpSpPr>
            <p:grpSpPr>
              <a:xfrm>
                <a:off x="2149046" y="2963605"/>
                <a:ext cx="576703" cy="148939"/>
                <a:chOff x="3153203" y="2920837"/>
                <a:chExt cx="418240" cy="108014"/>
              </a:xfrm>
            </p:grpSpPr>
            <p:sp>
              <p:nvSpPr>
                <p:cNvPr id="80" name="橢圓 79">
                  <a:extLst>
                    <a:ext uri="{FF2B5EF4-FFF2-40B4-BE49-F238E27FC236}">
                      <a16:creationId xmlns:a16="http://schemas.microsoft.com/office/drawing/2014/main" id="{EBE04A0C-33D1-4E1D-9A38-11271A82F16A}"/>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58AE5A23-3A13-4F20-A41C-6C3F6D02DA4F}"/>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6F2072A5-FFA2-4023-9962-31BC6E9EF47C}"/>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3" name="矩形: 圓角 72">
                <a:extLst>
                  <a:ext uri="{FF2B5EF4-FFF2-40B4-BE49-F238E27FC236}">
                    <a16:creationId xmlns:a16="http://schemas.microsoft.com/office/drawing/2014/main" id="{C4738DE3-AEBE-4C70-866B-3E248488EE14}"/>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4" name="圖形 73">
                <a:extLst>
                  <a:ext uri="{FF2B5EF4-FFF2-40B4-BE49-F238E27FC236}">
                    <a16:creationId xmlns:a16="http://schemas.microsoft.com/office/drawing/2014/main" id="{943DDA92-DA13-4B6D-9A74-D269C1313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5158" y="2928330"/>
                <a:ext cx="213892" cy="213892"/>
              </a:xfrm>
              <a:prstGeom prst="rect">
                <a:avLst/>
              </a:prstGeom>
            </p:spPr>
          </p:pic>
          <p:sp>
            <p:nvSpPr>
              <p:cNvPr id="75" name="文字方塊 74">
                <a:extLst>
                  <a:ext uri="{FF2B5EF4-FFF2-40B4-BE49-F238E27FC236}">
                    <a16:creationId xmlns:a16="http://schemas.microsoft.com/office/drawing/2014/main" id="{E2CDBCE2-096D-4791-83E2-8EC34969574A}"/>
                  </a:ext>
                </a:extLst>
              </p:cNvPr>
              <p:cNvSpPr txBox="1"/>
              <p:nvPr/>
            </p:nvSpPr>
            <p:spPr>
              <a:xfrm>
                <a:off x="3117286" y="2896777"/>
                <a:ext cx="1370861" cy="277276"/>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https://xxx.com/b/</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76" name="群組 75">
                <a:extLst>
                  <a:ext uri="{FF2B5EF4-FFF2-40B4-BE49-F238E27FC236}">
                    <a16:creationId xmlns:a16="http://schemas.microsoft.com/office/drawing/2014/main" id="{4A3B15AC-D605-4482-B816-057E10805C6B}"/>
                  </a:ext>
                </a:extLst>
              </p:cNvPr>
              <p:cNvGrpSpPr/>
              <p:nvPr/>
            </p:nvGrpSpPr>
            <p:grpSpPr>
              <a:xfrm>
                <a:off x="4622344" y="2944947"/>
                <a:ext cx="657250" cy="192622"/>
                <a:chOff x="5626500" y="2834220"/>
                <a:chExt cx="657250" cy="192622"/>
              </a:xfrm>
            </p:grpSpPr>
            <p:pic>
              <p:nvPicPr>
                <p:cNvPr id="77" name="圖形 76">
                  <a:extLst>
                    <a:ext uri="{FF2B5EF4-FFF2-40B4-BE49-F238E27FC236}">
                      <a16:creationId xmlns:a16="http://schemas.microsoft.com/office/drawing/2014/main" id="{35F31459-1975-4CEA-8DF0-A58A2EEECC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78" name="圖形 77">
                  <a:extLst>
                    <a:ext uri="{FF2B5EF4-FFF2-40B4-BE49-F238E27FC236}">
                      <a16:creationId xmlns:a16="http://schemas.microsoft.com/office/drawing/2014/main" id="{FD9DE10F-8995-44AF-917C-F6831435D8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79" name="圖形 78">
                  <a:extLst>
                    <a:ext uri="{FF2B5EF4-FFF2-40B4-BE49-F238E27FC236}">
                      <a16:creationId xmlns:a16="http://schemas.microsoft.com/office/drawing/2014/main" id="{1A24D079-4A14-487F-9A80-65F6989485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7" name="文字方塊 96">
              <a:extLst>
                <a:ext uri="{FF2B5EF4-FFF2-40B4-BE49-F238E27FC236}">
                  <a16:creationId xmlns:a16="http://schemas.microsoft.com/office/drawing/2014/main" id="{ADB37FB0-BBE2-4F97-9BEA-850250657C12}"/>
                </a:ext>
              </a:extLst>
            </p:cNvPr>
            <p:cNvSpPr txBox="1"/>
            <p:nvPr/>
          </p:nvSpPr>
          <p:spPr>
            <a:xfrm>
              <a:off x="4516260" y="4817552"/>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.NET</a:t>
              </a:r>
              <a:endParaRPr lang="zh-TW" altLang="en-US" sz="4400" dirty="0">
                <a:solidFill>
                  <a:srgbClr val="A0A09E"/>
                </a:solidFill>
                <a:latin typeface="Arial" panose="020B0604020202020204" pitchFamily="34" charset="0"/>
                <a:cs typeface="Arial" panose="020B0604020202020204" pitchFamily="34" charset="0"/>
              </a:endParaRPr>
            </a:p>
          </p:txBody>
        </p:sp>
      </p:grpSp>
      <p:grpSp>
        <p:nvGrpSpPr>
          <p:cNvPr id="32" name="群組 31">
            <a:extLst>
              <a:ext uri="{FF2B5EF4-FFF2-40B4-BE49-F238E27FC236}">
                <a16:creationId xmlns:a16="http://schemas.microsoft.com/office/drawing/2014/main" id="{68498114-2E2A-46AB-8CC3-20F9D0CFD67A}"/>
              </a:ext>
            </a:extLst>
          </p:cNvPr>
          <p:cNvGrpSpPr/>
          <p:nvPr/>
        </p:nvGrpSpPr>
        <p:grpSpPr>
          <a:xfrm>
            <a:off x="8388855" y="3491118"/>
            <a:ext cx="3177094" cy="2324659"/>
            <a:chOff x="8388855" y="3760539"/>
            <a:chExt cx="3177094" cy="2324659"/>
          </a:xfrm>
          <a:effectLst>
            <a:outerShdw blurRad="50800" dist="38100" dir="2700000" algn="tl" rotWithShape="0">
              <a:prstClr val="black">
                <a:alpha val="40000"/>
              </a:prstClr>
            </a:outerShdw>
          </a:effectLst>
        </p:grpSpPr>
        <p:grpSp>
          <p:nvGrpSpPr>
            <p:cNvPr id="83" name="群組 82">
              <a:extLst>
                <a:ext uri="{FF2B5EF4-FFF2-40B4-BE49-F238E27FC236}">
                  <a16:creationId xmlns:a16="http://schemas.microsoft.com/office/drawing/2014/main" id="{BB845DA9-0051-4633-A4CC-C9A9214BEDF1}"/>
                </a:ext>
              </a:extLst>
            </p:cNvPr>
            <p:cNvGrpSpPr>
              <a:grpSpLocks noChangeAspect="1"/>
            </p:cNvGrpSpPr>
            <p:nvPr/>
          </p:nvGrpSpPr>
          <p:grpSpPr>
            <a:xfrm>
              <a:off x="8388855" y="3760539"/>
              <a:ext cx="3173890" cy="2324659"/>
              <a:chOff x="2047926" y="2716647"/>
              <a:chExt cx="3363958" cy="2463871"/>
            </a:xfrm>
          </p:grpSpPr>
          <p:sp>
            <p:nvSpPr>
              <p:cNvPr id="84" name="矩形: 圓角 83">
                <a:extLst>
                  <a:ext uri="{FF2B5EF4-FFF2-40B4-BE49-F238E27FC236}">
                    <a16:creationId xmlns:a16="http://schemas.microsoft.com/office/drawing/2014/main" id="{E626C567-C71D-4029-925C-4EB8C6918DED}"/>
                  </a:ext>
                </a:extLst>
              </p:cNvPr>
              <p:cNvSpPr/>
              <p:nvPr/>
            </p:nvSpPr>
            <p:spPr>
              <a:xfrm>
                <a:off x="2047926" y="2716647"/>
                <a:ext cx="3363958" cy="2463871"/>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矩形: 圓角化同側角落 84">
                <a:extLst>
                  <a:ext uri="{FF2B5EF4-FFF2-40B4-BE49-F238E27FC236}">
                    <a16:creationId xmlns:a16="http://schemas.microsoft.com/office/drawing/2014/main" id="{8EB2EF6A-F6EE-4B96-A8F1-4700F7371425}"/>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6" name="群組 85">
                <a:extLst>
                  <a:ext uri="{FF2B5EF4-FFF2-40B4-BE49-F238E27FC236}">
                    <a16:creationId xmlns:a16="http://schemas.microsoft.com/office/drawing/2014/main" id="{2A687D99-925A-4E09-9BC3-0EC0CA361BF4}"/>
                  </a:ext>
                </a:extLst>
              </p:cNvPr>
              <p:cNvGrpSpPr>
                <a:grpSpLocks noChangeAspect="1"/>
              </p:cNvGrpSpPr>
              <p:nvPr/>
            </p:nvGrpSpPr>
            <p:grpSpPr>
              <a:xfrm>
                <a:off x="2149046" y="2963605"/>
                <a:ext cx="576703" cy="148939"/>
                <a:chOff x="3153203" y="2920837"/>
                <a:chExt cx="418240" cy="108014"/>
              </a:xfrm>
            </p:grpSpPr>
            <p:sp>
              <p:nvSpPr>
                <p:cNvPr id="94" name="橢圓 93">
                  <a:extLst>
                    <a:ext uri="{FF2B5EF4-FFF2-40B4-BE49-F238E27FC236}">
                      <a16:creationId xmlns:a16="http://schemas.microsoft.com/office/drawing/2014/main" id="{09868D48-8970-486B-891A-2223621C004F}"/>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CFB6C403-9AA3-4F6E-AE79-4DDF86CAE8EA}"/>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BD3A6ADA-A5AD-4AE1-B936-9800B629225E}"/>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矩形: 圓角 86">
                <a:extLst>
                  <a:ext uri="{FF2B5EF4-FFF2-40B4-BE49-F238E27FC236}">
                    <a16:creationId xmlns:a16="http://schemas.microsoft.com/office/drawing/2014/main" id="{BABE3D2D-0DA9-47F9-A6BA-C141C4DA5CF2}"/>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8" name="圖形 87">
                <a:extLst>
                  <a:ext uri="{FF2B5EF4-FFF2-40B4-BE49-F238E27FC236}">
                    <a16:creationId xmlns:a16="http://schemas.microsoft.com/office/drawing/2014/main" id="{54E17578-03A1-4C1F-A971-355BBF365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5158" y="2928330"/>
                <a:ext cx="213892" cy="213892"/>
              </a:xfrm>
              <a:prstGeom prst="rect">
                <a:avLst/>
              </a:prstGeom>
            </p:spPr>
          </p:pic>
          <p:sp>
            <p:nvSpPr>
              <p:cNvPr id="89" name="文字方塊 88">
                <a:extLst>
                  <a:ext uri="{FF2B5EF4-FFF2-40B4-BE49-F238E27FC236}">
                    <a16:creationId xmlns:a16="http://schemas.microsoft.com/office/drawing/2014/main" id="{05264CB8-CA95-4B0E-934D-E999E3BBEA76}"/>
                  </a:ext>
                </a:extLst>
              </p:cNvPr>
              <p:cNvSpPr txBox="1"/>
              <p:nvPr/>
            </p:nvSpPr>
            <p:spPr>
              <a:xfrm>
                <a:off x="3124923" y="2902313"/>
                <a:ext cx="1354533" cy="277276"/>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https://xxx.com/c/</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90" name="群組 89">
                <a:extLst>
                  <a:ext uri="{FF2B5EF4-FFF2-40B4-BE49-F238E27FC236}">
                    <a16:creationId xmlns:a16="http://schemas.microsoft.com/office/drawing/2014/main" id="{D55C46E1-8E6C-4DF1-BBEC-86C3E213D9D5}"/>
                  </a:ext>
                </a:extLst>
              </p:cNvPr>
              <p:cNvGrpSpPr/>
              <p:nvPr/>
            </p:nvGrpSpPr>
            <p:grpSpPr>
              <a:xfrm>
                <a:off x="4622344" y="2944947"/>
                <a:ext cx="657250" cy="192622"/>
                <a:chOff x="5626500" y="2834220"/>
                <a:chExt cx="657250" cy="192622"/>
              </a:xfrm>
            </p:grpSpPr>
            <p:pic>
              <p:nvPicPr>
                <p:cNvPr id="91" name="圖形 90">
                  <a:extLst>
                    <a:ext uri="{FF2B5EF4-FFF2-40B4-BE49-F238E27FC236}">
                      <a16:creationId xmlns:a16="http://schemas.microsoft.com/office/drawing/2014/main" id="{9B960185-91FF-4E58-9E2E-CB907683D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92" name="圖形 91">
                  <a:extLst>
                    <a:ext uri="{FF2B5EF4-FFF2-40B4-BE49-F238E27FC236}">
                      <a16:creationId xmlns:a16="http://schemas.microsoft.com/office/drawing/2014/main" id="{9244E3F7-CF89-4DC8-9170-54940CB50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93" name="圖形 92">
                  <a:extLst>
                    <a:ext uri="{FF2B5EF4-FFF2-40B4-BE49-F238E27FC236}">
                      <a16:creationId xmlns:a16="http://schemas.microsoft.com/office/drawing/2014/main" id="{667576E4-644E-42D7-8A0E-23EF4AC1E4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8" name="文字方塊 97">
              <a:extLst>
                <a:ext uri="{FF2B5EF4-FFF2-40B4-BE49-F238E27FC236}">
                  <a16:creationId xmlns:a16="http://schemas.microsoft.com/office/drawing/2014/main" id="{421626B2-ADD9-40BC-ACB6-2533ECEE86B1}"/>
                </a:ext>
              </a:extLst>
            </p:cNvPr>
            <p:cNvSpPr txBox="1"/>
            <p:nvPr/>
          </p:nvSpPr>
          <p:spPr>
            <a:xfrm>
              <a:off x="8398468" y="4815217"/>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Node.js</a:t>
              </a:r>
              <a:endParaRPr lang="zh-TW" altLang="en-US" sz="4400" dirty="0">
                <a:solidFill>
                  <a:srgbClr val="A0A09E"/>
                </a:solidFill>
                <a:latin typeface="Arial" panose="020B0604020202020204" pitchFamily="34" charset="0"/>
                <a:cs typeface="Arial" panose="020B0604020202020204" pitchFamily="34" charset="0"/>
              </a:endParaRPr>
            </a:p>
          </p:txBody>
        </p:sp>
      </p:grpSp>
      <p:cxnSp>
        <p:nvCxnSpPr>
          <p:cNvPr id="10" name="直線接點 9">
            <a:extLst>
              <a:ext uri="{FF2B5EF4-FFF2-40B4-BE49-F238E27FC236}">
                <a16:creationId xmlns:a16="http://schemas.microsoft.com/office/drawing/2014/main" id="{C4E97AD3-84B2-4137-93E4-A457C291ACAF}"/>
              </a:ext>
            </a:extLst>
          </p:cNvPr>
          <p:cNvCxnSpPr>
            <a:cxnSpLocks/>
            <a:stCxn id="66" idx="2"/>
            <a:endCxn id="71" idx="3"/>
          </p:cNvCxnSpPr>
          <p:nvPr/>
        </p:nvCxnSpPr>
        <p:spPr>
          <a:xfrm>
            <a:off x="6096796" y="2644358"/>
            <a:ext cx="0" cy="846760"/>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60" name="直線接點 59">
            <a:extLst>
              <a:ext uri="{FF2B5EF4-FFF2-40B4-BE49-F238E27FC236}">
                <a16:creationId xmlns:a16="http://schemas.microsoft.com/office/drawing/2014/main" id="{B49050E4-AC1C-430E-90EC-9F3D89956046}"/>
              </a:ext>
            </a:extLst>
          </p:cNvPr>
          <p:cNvCxnSpPr>
            <a:cxnSpLocks/>
            <a:stCxn id="66" idx="2"/>
            <a:endCxn id="4" idx="3"/>
          </p:cNvCxnSpPr>
          <p:nvPr/>
        </p:nvCxnSpPr>
        <p:spPr>
          <a:xfrm flipH="1">
            <a:off x="2216200" y="2644358"/>
            <a:ext cx="3880596" cy="846760"/>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63" name="直線接點 62">
            <a:extLst>
              <a:ext uri="{FF2B5EF4-FFF2-40B4-BE49-F238E27FC236}">
                <a16:creationId xmlns:a16="http://schemas.microsoft.com/office/drawing/2014/main" id="{E04C11AF-6E05-4E18-ACFA-3AA77AEF91B8}"/>
              </a:ext>
            </a:extLst>
          </p:cNvPr>
          <p:cNvCxnSpPr>
            <a:cxnSpLocks/>
            <a:stCxn id="66" idx="2"/>
            <a:endCxn id="85" idx="3"/>
          </p:cNvCxnSpPr>
          <p:nvPr/>
        </p:nvCxnSpPr>
        <p:spPr>
          <a:xfrm>
            <a:off x="6096796" y="2644358"/>
            <a:ext cx="3879004" cy="846760"/>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
        <p:nvSpPr>
          <p:cNvPr id="66" name="矩形: 圓角 65">
            <a:extLst>
              <a:ext uri="{FF2B5EF4-FFF2-40B4-BE49-F238E27FC236}">
                <a16:creationId xmlns:a16="http://schemas.microsoft.com/office/drawing/2014/main" id="{E6C002CC-5B8E-4625-9EA7-9212B58B287D}"/>
              </a:ext>
            </a:extLst>
          </p:cNvPr>
          <p:cNvSpPr/>
          <p:nvPr/>
        </p:nvSpPr>
        <p:spPr>
          <a:xfrm>
            <a:off x="4845104" y="2187158"/>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rPr>
              <a:t>https://xxx.com</a:t>
            </a:r>
            <a:endParaRPr lang="zh-TW" altLang="en-US" dirty="0">
              <a:solidFill>
                <a:srgbClr val="A0A09E"/>
              </a:solidFill>
            </a:endParaRPr>
          </a:p>
        </p:txBody>
      </p:sp>
    </p:spTree>
    <p:extLst>
      <p:ext uri="{BB962C8B-B14F-4D97-AF65-F5344CB8AC3E}">
        <p14:creationId xmlns:p14="http://schemas.microsoft.com/office/powerpoint/2010/main" val="13074183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25</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a:t>
            </a:r>
            <a:r>
              <a:rPr lang="zh-TW" altLang="en-US" sz="3500" b="1" dirty="0">
                <a:solidFill>
                  <a:schemeClr val="tx1">
                    <a:lumMod val="75000"/>
                    <a:lumOff val="25000"/>
                  </a:schemeClr>
                </a:solidFill>
                <a:latin typeface="Montserrat Light" panose="00000400000000000000" pitchFamily="50" charset="0"/>
              </a:rPr>
              <a:t> </a:t>
            </a:r>
            <a:r>
              <a:rPr lang="en-US" altLang="zh-TW" sz="3500" b="1" dirty="0">
                <a:solidFill>
                  <a:schemeClr val="tx1">
                    <a:lumMod val="75000"/>
                    <a:lumOff val="25000"/>
                  </a:schemeClr>
                </a:solidFill>
                <a:latin typeface="Montserrat Light" panose="00000400000000000000" pitchFamily="50" charset="0"/>
              </a:rPr>
              <a:t>Web Server</a:t>
            </a:r>
            <a:r>
              <a:rPr lang="zh-TW" altLang="en-US" sz="3500" b="1" dirty="0">
                <a:solidFill>
                  <a:schemeClr val="tx1">
                    <a:lumMod val="75000"/>
                    <a:lumOff val="25000"/>
                  </a:schemeClr>
                </a:solidFill>
                <a:latin typeface="Montserrat Light" panose="00000400000000000000" pitchFamily="50" charset="0"/>
              </a:rPr>
              <a:t>配置</a:t>
            </a:r>
          </a:p>
        </p:txBody>
      </p:sp>
      <p:sp>
        <p:nvSpPr>
          <p:cNvPr id="14" name="矩形: 圓角 13">
            <a:extLst>
              <a:ext uri="{FF2B5EF4-FFF2-40B4-BE49-F238E27FC236}">
                <a16:creationId xmlns:a16="http://schemas.microsoft.com/office/drawing/2014/main" id="{2B5FD68E-8035-45FE-88D2-AB0A2D4914E9}"/>
              </a:ext>
            </a:extLst>
          </p:cNvPr>
          <p:cNvSpPr/>
          <p:nvPr/>
        </p:nvSpPr>
        <p:spPr>
          <a:xfrm>
            <a:off x="6829425" y="2247264"/>
            <a:ext cx="4476750" cy="3486149"/>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Apache2</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配置檔案</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a:p>
            <a:pPr algn="ct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啟用模組</a:t>
            </a:r>
            <a:r>
              <a:rPr lang="es-ES" altLang="zh-TW" dirty="0">
                <a:solidFill>
                  <a:schemeClr val="tx1">
                    <a:lumMod val="75000"/>
                    <a:lumOff val="25000"/>
                  </a:schemeClr>
                </a:solidFill>
                <a:latin typeface="微軟正黑體" panose="020B0604030504040204" pitchFamily="34" charset="-120"/>
                <a:ea typeface="微軟正黑體" panose="020B0604030504040204" pitchFamily="34" charset="-120"/>
              </a:rPr>
              <a:t>ssl, proxy, proxy_http</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a:p>
            <a:pPr algn="ct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並在配置檔中新增憑證與</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proxy</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設定</a:t>
            </a:r>
          </a:p>
        </p:txBody>
      </p:sp>
      <p:sp>
        <p:nvSpPr>
          <p:cNvPr id="2" name="文字方塊 1">
            <a:extLst>
              <a:ext uri="{FF2B5EF4-FFF2-40B4-BE49-F238E27FC236}">
                <a16:creationId xmlns:a16="http://schemas.microsoft.com/office/drawing/2014/main" id="{728D08D5-CA78-41D8-95C3-7FC51A5C83BB}"/>
              </a:ext>
            </a:extLst>
          </p:cNvPr>
          <p:cNvSpPr txBox="1"/>
          <p:nvPr/>
        </p:nvSpPr>
        <p:spPr>
          <a:xfrm>
            <a:off x="885825" y="2074429"/>
            <a:ext cx="5262979" cy="3831818"/>
          </a:xfrm>
          <a:prstGeom prst="rect">
            <a:avLst/>
          </a:prstGeom>
          <a:noFill/>
        </p:spPr>
        <p:txBody>
          <a:bodyPr wrap="none" rtlCol="0">
            <a:spAutoFit/>
          </a:bodyPr>
          <a:lstStyle/>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 *:80&gt;</a:t>
            </a:r>
          </a:p>
          <a:p>
            <a:r>
              <a:rPr lang="en-US" altLang="zh-TW" sz="1000" dirty="0">
                <a:solidFill>
                  <a:schemeClr val="bg1">
                    <a:lumMod val="50000"/>
                  </a:schemeClr>
                </a:solidFill>
              </a:rPr>
              <a:t>        </a:t>
            </a:r>
            <a:r>
              <a:rPr lang="en-US" altLang="zh-TW" sz="1000" dirty="0" err="1">
                <a:solidFill>
                  <a:schemeClr val="bg1">
                    <a:lumMod val="50000"/>
                  </a:schemeClr>
                </a:solidFill>
              </a:rPr>
              <a:t>ServerName</a:t>
            </a:r>
            <a:r>
              <a:rPr lang="en-US" altLang="zh-TW" sz="1000" dirty="0">
                <a:solidFill>
                  <a:schemeClr val="bg1">
                    <a:lumMod val="50000"/>
                  </a:schemeClr>
                </a:solidFill>
              </a:rPr>
              <a:t> spl.sytes.net</a:t>
            </a:r>
          </a:p>
          <a:p>
            <a:r>
              <a:rPr lang="en-US" altLang="zh-TW" sz="1000" dirty="0">
                <a:solidFill>
                  <a:schemeClr val="bg1">
                    <a:lumMod val="50000"/>
                  </a:schemeClr>
                </a:solidFill>
              </a:rPr>
              <a:t>        </a:t>
            </a:r>
            <a:r>
              <a:rPr lang="en-US" altLang="zh-TW" sz="1000" dirty="0" err="1">
                <a:solidFill>
                  <a:schemeClr val="bg1">
                    <a:lumMod val="50000"/>
                  </a:schemeClr>
                </a:solidFill>
              </a:rPr>
              <a:t>ServerAlias</a:t>
            </a:r>
            <a:r>
              <a:rPr lang="en-US" altLang="zh-TW" sz="1000" dirty="0">
                <a:solidFill>
                  <a:schemeClr val="bg1">
                    <a:lumMod val="50000"/>
                  </a:schemeClr>
                </a:solidFill>
              </a:rPr>
              <a:t> spl.sytes.net</a:t>
            </a: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&gt;</a:t>
            </a:r>
          </a:p>
          <a:p>
            <a:endParaRPr lang="en-US" altLang="zh-TW" sz="1100" dirty="0">
              <a:solidFill>
                <a:schemeClr val="bg1">
                  <a:lumMod val="50000"/>
                </a:schemeClr>
              </a:solidFill>
            </a:endParaRP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 *:443&gt;</a:t>
            </a:r>
          </a:p>
          <a:p>
            <a:r>
              <a:rPr lang="en-US" altLang="zh-TW" sz="1000" dirty="0">
                <a:solidFill>
                  <a:schemeClr val="bg1">
                    <a:lumMod val="50000"/>
                  </a:schemeClr>
                </a:solidFill>
              </a:rPr>
              <a:t>        </a:t>
            </a:r>
            <a:r>
              <a:rPr lang="en-US" altLang="zh-TW" sz="1000" dirty="0" err="1">
                <a:solidFill>
                  <a:schemeClr val="bg1">
                    <a:lumMod val="50000"/>
                  </a:schemeClr>
                </a:solidFill>
              </a:rPr>
              <a:t>ServerName</a:t>
            </a:r>
            <a:r>
              <a:rPr lang="en-US" altLang="zh-TW" sz="1000" dirty="0">
                <a:solidFill>
                  <a:schemeClr val="bg1">
                    <a:lumMod val="50000"/>
                  </a:schemeClr>
                </a:solidFill>
              </a:rPr>
              <a:t> spl.sytes.net</a:t>
            </a:r>
          </a:p>
          <a:p>
            <a:r>
              <a:rPr lang="en-US" altLang="zh-TW" sz="1000" dirty="0">
                <a:solidFill>
                  <a:schemeClr val="bg1">
                    <a:lumMod val="50000"/>
                  </a:schemeClr>
                </a:solidFill>
              </a:rPr>
              <a:t>        </a:t>
            </a:r>
            <a:r>
              <a:rPr lang="en-US" altLang="zh-TW" sz="1000" dirty="0" err="1">
                <a:solidFill>
                  <a:schemeClr val="bg1">
                    <a:lumMod val="50000"/>
                  </a:schemeClr>
                </a:solidFill>
              </a:rPr>
              <a:t>ServerAlias</a:t>
            </a:r>
            <a:r>
              <a:rPr lang="en-US" altLang="zh-TW" sz="1000" dirty="0">
                <a:solidFill>
                  <a:schemeClr val="bg1">
                    <a:lumMod val="50000"/>
                  </a:schemeClr>
                </a:solidFill>
              </a:rPr>
              <a:t> spl.sytes.net</a:t>
            </a:r>
          </a:p>
          <a:p>
            <a:r>
              <a:rPr lang="en-US" altLang="zh-TW" sz="1300" dirty="0">
                <a:solidFill>
                  <a:srgbClr val="FF0000"/>
                </a:solidFill>
              </a:rPr>
              <a:t>        </a:t>
            </a:r>
            <a:r>
              <a:rPr lang="en-US" altLang="zh-TW" sz="1300" dirty="0" err="1">
                <a:solidFill>
                  <a:srgbClr val="FF0000"/>
                </a:solidFill>
              </a:rPr>
              <a:t>SSLEngine</a:t>
            </a:r>
            <a:r>
              <a:rPr lang="en-US" altLang="zh-TW" sz="1300" dirty="0">
                <a:solidFill>
                  <a:srgbClr val="FF0000"/>
                </a:solidFill>
              </a:rPr>
              <a:t> on</a:t>
            </a:r>
          </a:p>
          <a:p>
            <a:r>
              <a:rPr lang="en-US" altLang="zh-TW" sz="1300" dirty="0">
                <a:solidFill>
                  <a:srgbClr val="FF0000"/>
                </a:solidFill>
              </a:rPr>
              <a:t>        </a:t>
            </a:r>
            <a:r>
              <a:rPr lang="en-US" altLang="zh-TW" sz="1300" dirty="0" err="1">
                <a:solidFill>
                  <a:srgbClr val="FF0000"/>
                </a:solidFill>
              </a:rPr>
              <a:t>SSLCertificateFile</a:t>
            </a:r>
            <a:r>
              <a:rPr lang="en-US" altLang="zh-TW" sz="1300" dirty="0">
                <a:solidFill>
                  <a:srgbClr val="FF0000"/>
                </a:solidFill>
              </a:rPr>
              <a:t> /</a:t>
            </a:r>
            <a:r>
              <a:rPr lang="en-US" altLang="zh-TW" sz="1300" dirty="0" err="1">
                <a:solidFill>
                  <a:srgbClr val="FF0000"/>
                </a:solidFill>
              </a:rPr>
              <a:t>etc</a:t>
            </a:r>
            <a:r>
              <a:rPr lang="en-US" altLang="zh-TW" sz="1300" dirty="0">
                <a:solidFill>
                  <a:srgbClr val="FF0000"/>
                </a:solidFill>
              </a:rPr>
              <a:t>/</a:t>
            </a:r>
            <a:r>
              <a:rPr lang="en-US" altLang="zh-TW" sz="1300" dirty="0" err="1">
                <a:solidFill>
                  <a:srgbClr val="FF0000"/>
                </a:solidFill>
              </a:rPr>
              <a:t>letsencrypt</a:t>
            </a:r>
            <a:r>
              <a:rPr lang="en-US" altLang="zh-TW" sz="1300" dirty="0">
                <a:solidFill>
                  <a:srgbClr val="FF0000"/>
                </a:solidFill>
              </a:rPr>
              <a:t>/live/spl.sytes.net/</a:t>
            </a:r>
            <a:r>
              <a:rPr lang="en-US" altLang="zh-TW" sz="1300" dirty="0" err="1">
                <a:solidFill>
                  <a:srgbClr val="FF0000"/>
                </a:solidFill>
              </a:rPr>
              <a:t>fullchain.pem</a:t>
            </a:r>
            <a:endParaRPr lang="en-US" altLang="zh-TW" sz="1300" dirty="0">
              <a:solidFill>
                <a:srgbClr val="FF0000"/>
              </a:solidFill>
            </a:endParaRPr>
          </a:p>
          <a:p>
            <a:r>
              <a:rPr lang="en-US" altLang="zh-TW" sz="1300" dirty="0">
                <a:solidFill>
                  <a:srgbClr val="FF0000"/>
                </a:solidFill>
              </a:rPr>
              <a:t>        </a:t>
            </a:r>
            <a:r>
              <a:rPr lang="en-US" altLang="zh-TW" sz="1300" dirty="0" err="1">
                <a:solidFill>
                  <a:srgbClr val="FF0000"/>
                </a:solidFill>
              </a:rPr>
              <a:t>SSLCertificateKeyFile</a:t>
            </a:r>
            <a:r>
              <a:rPr lang="en-US" altLang="zh-TW" sz="1300" dirty="0">
                <a:solidFill>
                  <a:srgbClr val="FF0000"/>
                </a:solidFill>
              </a:rPr>
              <a:t> /</a:t>
            </a:r>
            <a:r>
              <a:rPr lang="en-US" altLang="zh-TW" sz="1300" dirty="0" err="1">
                <a:solidFill>
                  <a:srgbClr val="FF0000"/>
                </a:solidFill>
              </a:rPr>
              <a:t>etc</a:t>
            </a:r>
            <a:r>
              <a:rPr lang="en-US" altLang="zh-TW" sz="1300" dirty="0">
                <a:solidFill>
                  <a:srgbClr val="FF0000"/>
                </a:solidFill>
              </a:rPr>
              <a:t>/</a:t>
            </a:r>
            <a:r>
              <a:rPr lang="en-US" altLang="zh-TW" sz="1300" dirty="0" err="1">
                <a:solidFill>
                  <a:srgbClr val="FF0000"/>
                </a:solidFill>
              </a:rPr>
              <a:t>letsencrypt</a:t>
            </a:r>
            <a:r>
              <a:rPr lang="en-US" altLang="zh-TW" sz="1300" dirty="0">
                <a:solidFill>
                  <a:srgbClr val="FF0000"/>
                </a:solidFill>
              </a:rPr>
              <a:t>/live/spl.sytes.net/</a:t>
            </a:r>
            <a:r>
              <a:rPr lang="en-US" altLang="zh-TW" sz="1300" dirty="0" err="1">
                <a:solidFill>
                  <a:srgbClr val="FF0000"/>
                </a:solidFill>
              </a:rPr>
              <a:t>privkey.pem</a:t>
            </a:r>
            <a:r>
              <a:rPr lang="en-US" altLang="zh-TW" sz="1300" dirty="0">
                <a:solidFill>
                  <a:srgbClr val="FF0000"/>
                </a:solidFill>
              </a:rPr>
              <a:t>	</a:t>
            </a:r>
          </a:p>
          <a:p>
            <a:r>
              <a:rPr lang="en-US" altLang="zh-TW" sz="1300" dirty="0">
                <a:solidFill>
                  <a:srgbClr val="FF0000"/>
                </a:solidFill>
              </a:rPr>
              <a:t>        </a:t>
            </a:r>
            <a:r>
              <a:rPr lang="en-US" altLang="zh-TW" sz="1300" dirty="0" err="1">
                <a:solidFill>
                  <a:srgbClr val="FF0000"/>
                </a:solidFill>
              </a:rPr>
              <a:t>RewriteEngine</a:t>
            </a:r>
            <a:r>
              <a:rPr lang="en-US" altLang="zh-TW" sz="1300" dirty="0">
                <a:solidFill>
                  <a:srgbClr val="FF0000"/>
                </a:solidFill>
              </a:rPr>
              <a:t> on</a:t>
            </a: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&gt;</a:t>
            </a:r>
          </a:p>
          <a:p>
            <a:endParaRPr lang="en-US" altLang="zh-TW" sz="1100" dirty="0"/>
          </a:p>
          <a:p>
            <a:r>
              <a:rPr lang="en-US" altLang="zh-TW" sz="1300" dirty="0">
                <a:solidFill>
                  <a:srgbClr val="FF0000"/>
                </a:solidFill>
              </a:rPr>
              <a:t>&lt;Proxy *&gt;</a:t>
            </a:r>
          </a:p>
          <a:p>
            <a:r>
              <a:rPr lang="en-US" altLang="zh-TW" sz="1300" dirty="0">
                <a:solidFill>
                  <a:srgbClr val="FF0000"/>
                </a:solidFill>
              </a:rPr>
              <a:t>        Order </a:t>
            </a:r>
            <a:r>
              <a:rPr lang="en-US" altLang="zh-TW" sz="1300" dirty="0" err="1">
                <a:solidFill>
                  <a:srgbClr val="FF0000"/>
                </a:solidFill>
              </a:rPr>
              <a:t>allow,deny</a:t>
            </a:r>
            <a:endParaRPr lang="en-US" altLang="zh-TW" sz="1300" dirty="0">
              <a:solidFill>
                <a:srgbClr val="FF0000"/>
              </a:solidFill>
            </a:endParaRPr>
          </a:p>
          <a:p>
            <a:r>
              <a:rPr lang="en-US" altLang="zh-TW" sz="1300" dirty="0">
                <a:solidFill>
                  <a:srgbClr val="FF0000"/>
                </a:solidFill>
              </a:rPr>
              <a:t>        Allow from all</a:t>
            </a:r>
          </a:p>
          <a:p>
            <a:r>
              <a:rPr lang="en-US" altLang="zh-TW" sz="1300" dirty="0">
                <a:solidFill>
                  <a:srgbClr val="FF0000"/>
                </a:solidFill>
              </a:rPr>
              <a:t>&lt;/Proxy&gt;</a:t>
            </a:r>
          </a:p>
          <a:p>
            <a:endParaRPr lang="en-US" altLang="zh-TW" sz="1100" dirty="0">
              <a:solidFill>
                <a:srgbClr val="FF0000"/>
              </a:solidFill>
            </a:endParaRPr>
          </a:p>
          <a:p>
            <a:r>
              <a:rPr lang="en-US" altLang="zh-TW" sz="1300" dirty="0" err="1">
                <a:solidFill>
                  <a:srgbClr val="FF0000"/>
                </a:solidFill>
              </a:rPr>
              <a:t>ProxyPreserveHost</a:t>
            </a:r>
            <a:r>
              <a:rPr lang="en-US" altLang="zh-TW" sz="1300" dirty="0">
                <a:solidFill>
                  <a:srgbClr val="FF0000"/>
                </a:solidFill>
              </a:rPr>
              <a:t> On</a:t>
            </a:r>
          </a:p>
          <a:p>
            <a:r>
              <a:rPr lang="en-US" altLang="zh-TW" sz="1300" dirty="0" err="1">
                <a:solidFill>
                  <a:srgbClr val="FF0000"/>
                </a:solidFill>
              </a:rPr>
              <a:t>ProxyRequests</a:t>
            </a:r>
            <a:r>
              <a:rPr lang="en-US" altLang="zh-TW" sz="1300" dirty="0">
                <a:solidFill>
                  <a:srgbClr val="FF0000"/>
                </a:solidFill>
              </a:rPr>
              <a:t> Off</a:t>
            </a:r>
          </a:p>
        </p:txBody>
      </p:sp>
      <p:sp>
        <p:nvSpPr>
          <p:cNvPr id="6" name="矩形 5">
            <a:extLst>
              <a:ext uri="{FF2B5EF4-FFF2-40B4-BE49-F238E27FC236}">
                <a16:creationId xmlns:a16="http://schemas.microsoft.com/office/drawing/2014/main" id="{0887BC93-3B10-4F5A-BB53-D69B40A23650}"/>
              </a:ext>
            </a:extLst>
          </p:cNvPr>
          <p:cNvSpPr/>
          <p:nvPr/>
        </p:nvSpPr>
        <p:spPr>
          <a:xfrm>
            <a:off x="9513225" y="6182801"/>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7" name="文字方塊 6">
            <a:extLst>
              <a:ext uri="{FF2B5EF4-FFF2-40B4-BE49-F238E27FC236}">
                <a16:creationId xmlns:a16="http://schemas.microsoft.com/office/drawing/2014/main" id="{4CEB8572-2924-458B-95A7-72A052BDB9B5}"/>
              </a:ext>
            </a:extLst>
          </p:cNvPr>
          <p:cNvSpPr txBox="1"/>
          <p:nvPr/>
        </p:nvSpPr>
        <p:spPr>
          <a:xfrm>
            <a:off x="9873225" y="6182801"/>
            <a:ext cx="180049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主要新增的配置</a:t>
            </a:r>
          </a:p>
        </p:txBody>
      </p:sp>
    </p:spTree>
    <p:extLst>
      <p:ext uri="{BB962C8B-B14F-4D97-AF65-F5344CB8AC3E}">
        <p14:creationId xmlns:p14="http://schemas.microsoft.com/office/powerpoint/2010/main" val="30536882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040" name="Picture 16">
            <a:extLst>
              <a:ext uri="{FF2B5EF4-FFF2-40B4-BE49-F238E27FC236}">
                <a16:creationId xmlns:a16="http://schemas.microsoft.com/office/drawing/2014/main" id="{FAE04F90-45A2-3244-9BED-A5C94F80F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319" y="119536"/>
            <a:ext cx="1531652" cy="6610130"/>
          </a:xfrm>
          <a:prstGeom prst="rect">
            <a:avLst/>
          </a:prstGeom>
          <a:noFill/>
          <a:extLst>
            <a:ext uri="{909E8E84-426E-40DD-AFC4-6F175D3DCCD1}">
              <a14:hiddenFill xmlns:a14="http://schemas.microsoft.com/office/drawing/2010/main">
                <a:solidFill>
                  <a:srgbClr val="FFFFFF"/>
                </a:solidFill>
              </a14:hiddenFill>
            </a:ext>
          </a:extLst>
        </p:spPr>
      </p:pic>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26</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2801936" y="723214"/>
            <a:ext cx="9390063"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a:t>
            </a:r>
            <a:r>
              <a:rPr lang="zh-TW" altLang="en-US" sz="3500" b="1" dirty="0">
                <a:solidFill>
                  <a:schemeClr val="tx1">
                    <a:lumMod val="75000"/>
                    <a:lumOff val="25000"/>
                  </a:schemeClr>
                </a:solidFill>
                <a:latin typeface="Montserrat Light" panose="00000400000000000000" pitchFamily="50" charset="0"/>
              </a:rPr>
              <a:t> 資料夾結構與自動建置使用說明</a:t>
            </a:r>
          </a:p>
        </p:txBody>
      </p:sp>
      <p:grpSp>
        <p:nvGrpSpPr>
          <p:cNvPr id="3" name="群組 2">
            <a:extLst>
              <a:ext uri="{FF2B5EF4-FFF2-40B4-BE49-F238E27FC236}">
                <a16:creationId xmlns:a16="http://schemas.microsoft.com/office/drawing/2014/main" id="{A6FD4182-FB75-7744-FAD6-242C20031103}"/>
              </a:ext>
            </a:extLst>
          </p:cNvPr>
          <p:cNvGrpSpPr/>
          <p:nvPr/>
        </p:nvGrpSpPr>
        <p:grpSpPr>
          <a:xfrm>
            <a:off x="5258592" y="2197927"/>
            <a:ext cx="4476751" cy="3912366"/>
            <a:chOff x="5010149" y="2197927"/>
            <a:chExt cx="4476751" cy="3912366"/>
          </a:xfrm>
        </p:grpSpPr>
        <p:sp>
          <p:nvSpPr>
            <p:cNvPr id="8" name="矩形: 圓角 7">
              <a:extLst>
                <a:ext uri="{FF2B5EF4-FFF2-40B4-BE49-F238E27FC236}">
                  <a16:creationId xmlns:a16="http://schemas.microsoft.com/office/drawing/2014/main" id="{5358F4FD-538C-4509-B811-7AD0C9C66449}"/>
                </a:ext>
              </a:extLst>
            </p:cNvPr>
            <p:cNvSpPr/>
            <p:nvPr/>
          </p:nvSpPr>
          <p:spPr>
            <a:xfrm>
              <a:off x="5010150" y="3349649"/>
              <a:ext cx="447675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./create.sh &lt;subsite&gt; &lt;port&gt; &lt;image&gt;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66" name="矩形: 圓角 65">
              <a:extLst>
                <a:ext uri="{FF2B5EF4-FFF2-40B4-BE49-F238E27FC236}">
                  <a16:creationId xmlns:a16="http://schemas.microsoft.com/office/drawing/2014/main" id="{E6C002CC-5B8E-4625-9EA7-9212B58B287D}"/>
                </a:ext>
              </a:extLst>
            </p:cNvPr>
            <p:cNvSpPr/>
            <p:nvPr/>
          </p:nvSpPr>
          <p:spPr>
            <a:xfrm>
              <a:off x="5010150" y="2197927"/>
              <a:ext cx="4476749"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rPr>
                <a:t>Docker build .</a:t>
              </a:r>
              <a:endParaRPr lang="zh-TW" altLang="en-US" dirty="0">
                <a:solidFill>
                  <a:schemeClr val="tx1">
                    <a:lumMod val="75000"/>
                    <a:lumOff val="25000"/>
                  </a:schemeClr>
                </a:solidFill>
              </a:endParaRPr>
            </a:p>
          </p:txBody>
        </p:sp>
        <p:cxnSp>
          <p:nvCxnSpPr>
            <p:cNvPr id="100" name="直線接點 99">
              <a:extLst>
                <a:ext uri="{FF2B5EF4-FFF2-40B4-BE49-F238E27FC236}">
                  <a16:creationId xmlns:a16="http://schemas.microsoft.com/office/drawing/2014/main" id="{CDAE45CC-D1F4-4E65-9EF4-7E567F42CB83}"/>
                </a:ext>
              </a:extLst>
            </p:cNvPr>
            <p:cNvCxnSpPr>
              <a:cxnSpLocks/>
              <a:stCxn id="66" idx="2"/>
              <a:endCxn id="8" idx="0"/>
            </p:cNvCxnSpPr>
            <p:nvPr/>
          </p:nvCxnSpPr>
          <p:spPr>
            <a:xfrm>
              <a:off x="7248525" y="2655127"/>
              <a:ext cx="0" cy="694522"/>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
          <p:nvSpPr>
            <p:cNvPr id="58" name="矩形: 圓角 57">
              <a:extLst>
                <a:ext uri="{FF2B5EF4-FFF2-40B4-BE49-F238E27FC236}">
                  <a16:creationId xmlns:a16="http://schemas.microsoft.com/office/drawing/2014/main" id="{204F9225-9611-4E04-89F2-CFD133EE8F5D}"/>
                </a:ext>
              </a:extLst>
            </p:cNvPr>
            <p:cNvSpPr/>
            <p:nvPr/>
          </p:nvSpPr>
          <p:spPr>
            <a:xfrm>
              <a:off x="5010150" y="4501371"/>
              <a:ext cx="447675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Container</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與</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Reverse Proxy</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配置完成</a:t>
              </a:r>
            </a:p>
          </p:txBody>
        </p:sp>
        <p:cxnSp>
          <p:nvCxnSpPr>
            <p:cNvPr id="10" name="直線接點 9">
              <a:extLst>
                <a:ext uri="{FF2B5EF4-FFF2-40B4-BE49-F238E27FC236}">
                  <a16:creationId xmlns:a16="http://schemas.microsoft.com/office/drawing/2014/main" id="{C4E97AD3-84B2-4137-93E4-A457C291ACAF}"/>
                </a:ext>
              </a:extLst>
            </p:cNvPr>
            <p:cNvCxnSpPr>
              <a:cxnSpLocks/>
              <a:stCxn id="8" idx="2"/>
              <a:endCxn id="58" idx="0"/>
            </p:cNvCxnSpPr>
            <p:nvPr/>
          </p:nvCxnSpPr>
          <p:spPr>
            <a:xfrm>
              <a:off x="7248525" y="3806849"/>
              <a:ext cx="0" cy="694522"/>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
          <p:nvSpPr>
            <p:cNvPr id="99" name="矩形: 圓角 98">
              <a:extLst>
                <a:ext uri="{FF2B5EF4-FFF2-40B4-BE49-F238E27FC236}">
                  <a16:creationId xmlns:a16="http://schemas.microsoft.com/office/drawing/2014/main" id="{6572CCD0-C464-4BE6-AA8A-949A81B32F9C}"/>
                </a:ext>
              </a:extLst>
            </p:cNvPr>
            <p:cNvSpPr/>
            <p:nvPr/>
          </p:nvSpPr>
          <p:spPr>
            <a:xfrm>
              <a:off x="5010149" y="5653093"/>
              <a:ext cx="447675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./remove.sh &lt;subsite&gt; &lt;port&gt;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cxnSp>
          <p:nvCxnSpPr>
            <p:cNvPr id="101" name="直線接點 100">
              <a:extLst>
                <a:ext uri="{FF2B5EF4-FFF2-40B4-BE49-F238E27FC236}">
                  <a16:creationId xmlns:a16="http://schemas.microsoft.com/office/drawing/2014/main" id="{8630FACA-12AE-436A-BBB5-24AF07F62AA6}"/>
                </a:ext>
              </a:extLst>
            </p:cNvPr>
            <p:cNvCxnSpPr>
              <a:cxnSpLocks/>
              <a:stCxn id="58" idx="2"/>
              <a:endCxn id="99" idx="0"/>
            </p:cNvCxnSpPr>
            <p:nvPr/>
          </p:nvCxnSpPr>
          <p:spPr>
            <a:xfrm flipH="1">
              <a:off x="7248524" y="4958571"/>
              <a:ext cx="1" cy="694522"/>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grpSp>
      <p:pic>
        <p:nvPicPr>
          <p:cNvPr id="1034" name="Picture 10">
            <a:extLst>
              <a:ext uri="{FF2B5EF4-FFF2-40B4-BE49-F238E27FC236}">
                <a16:creationId xmlns:a16="http://schemas.microsoft.com/office/drawing/2014/main" id="{29B506B6-1F28-A74D-F5A7-DA54C2217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318" y="149901"/>
            <a:ext cx="1519619" cy="6558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7241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矩形: 圓角 2">
            <a:extLst>
              <a:ext uri="{FF2B5EF4-FFF2-40B4-BE49-F238E27FC236}">
                <a16:creationId xmlns:a16="http://schemas.microsoft.com/office/drawing/2014/main" id="{1D0C1FD2-0056-0ACD-5899-60310A1E88C5}"/>
              </a:ext>
            </a:extLst>
          </p:cNvPr>
          <p:cNvSpPr/>
          <p:nvPr/>
        </p:nvSpPr>
        <p:spPr>
          <a:xfrm>
            <a:off x="6653893" y="2669487"/>
            <a:ext cx="545374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./create.sh &lt;subsite&gt; &lt;port&gt; &lt;image&gt; &lt;extra&gt;</a:t>
            </a:r>
          </a:p>
        </p:txBody>
      </p:sp>
      <p:sp>
        <p:nvSpPr>
          <p:cNvPr id="14" name="矩形 13">
            <a:extLst>
              <a:ext uri="{FF2B5EF4-FFF2-40B4-BE49-F238E27FC236}">
                <a16:creationId xmlns:a16="http://schemas.microsoft.com/office/drawing/2014/main" id="{C19F3B58-5BC1-4C74-868B-58907AD04A9A}"/>
              </a:ext>
            </a:extLst>
          </p:cNvPr>
          <p:cNvSpPr/>
          <p:nvPr/>
        </p:nvSpPr>
        <p:spPr>
          <a:xfrm>
            <a:off x="9513225" y="6394243"/>
            <a:ext cx="360000" cy="360000"/>
          </a:xfrm>
          <a:prstGeom prst="rect">
            <a:avLst/>
          </a:prstGeom>
          <a:solidFill>
            <a:srgbClr val="18B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27</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a:t>
            </a:r>
            <a:r>
              <a:rPr lang="zh-TW" altLang="en-US" sz="3500" b="1" dirty="0">
                <a:solidFill>
                  <a:schemeClr val="tx1">
                    <a:lumMod val="75000"/>
                    <a:lumOff val="25000"/>
                  </a:schemeClr>
                </a:solidFill>
                <a:latin typeface="Montserrat Light" panose="00000400000000000000" pitchFamily="50" charset="0"/>
              </a:rPr>
              <a:t> 自動建置腳本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單一伺服器</a:t>
            </a:r>
          </a:p>
        </p:txBody>
      </p:sp>
      <p:sp>
        <p:nvSpPr>
          <p:cNvPr id="18" name="矩形: 圓角 17">
            <a:extLst>
              <a:ext uri="{FF2B5EF4-FFF2-40B4-BE49-F238E27FC236}">
                <a16:creationId xmlns:a16="http://schemas.microsoft.com/office/drawing/2014/main" id="{08F7644A-6B58-4433-807E-98359BCA2A81}"/>
              </a:ext>
            </a:extLst>
          </p:cNvPr>
          <p:cNvSpPr/>
          <p:nvPr/>
        </p:nvSpPr>
        <p:spPr>
          <a:xfrm>
            <a:off x="6653893" y="4916221"/>
            <a:ext cx="545374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./remove.sh &lt;subsite&gt; &lt;port&gt;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A7FEDECE-C0D1-4E66-872F-DAF38678D550}"/>
              </a:ext>
            </a:extLst>
          </p:cNvPr>
          <p:cNvSpPr txBox="1"/>
          <p:nvPr/>
        </p:nvSpPr>
        <p:spPr>
          <a:xfrm>
            <a:off x="281781" y="1741437"/>
            <a:ext cx="6898363" cy="2308324"/>
          </a:xfrm>
          <a:prstGeom prst="rect">
            <a:avLst/>
          </a:prstGeom>
          <a:noFill/>
        </p:spPr>
        <p:txBody>
          <a:bodyPr wrap="none" rtlCol="0">
            <a:spAutoFit/>
          </a:bodyPr>
          <a:lstStyle/>
          <a:p>
            <a:r>
              <a:rPr lang="en-US" altLang="zh-TW" sz="1200" dirty="0"/>
              <a:t>#!/bin/bash</a:t>
            </a:r>
          </a:p>
          <a:p>
            <a:r>
              <a:rPr lang="en-US" altLang="zh-TW" sz="1200" dirty="0">
                <a:solidFill>
                  <a:srgbClr val="FF0000"/>
                </a:solidFill>
              </a:rPr>
              <a:t>subsite="$1“</a:t>
            </a:r>
          </a:p>
          <a:p>
            <a:r>
              <a:rPr lang="en-US" altLang="zh-TW" sz="1200" dirty="0">
                <a:solidFill>
                  <a:srgbClr val="FF0000"/>
                </a:solidFill>
              </a:rPr>
              <a:t>port="$2“</a:t>
            </a:r>
          </a:p>
          <a:p>
            <a:r>
              <a:rPr lang="en-US" altLang="zh-TW" sz="1200" dirty="0">
                <a:solidFill>
                  <a:srgbClr val="FF0000"/>
                </a:solidFill>
              </a:rPr>
              <a:t>image="$3“</a:t>
            </a:r>
          </a:p>
          <a:p>
            <a:r>
              <a:rPr lang="en-US" altLang="zh-TW" sz="1200" dirty="0">
                <a:solidFill>
                  <a:srgbClr val="FF0000"/>
                </a:solidFill>
              </a:rPr>
              <a:t>extra=" $4 “</a:t>
            </a: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"/&lt;\/</a:t>
            </a:r>
            <a:r>
              <a:rPr lang="en-US" altLang="zh-TW" sz="1200" dirty="0" err="1">
                <a:solidFill>
                  <a:srgbClr val="002060"/>
                </a:solidFill>
              </a:rPr>
              <a:t>VirtualHost</a:t>
            </a:r>
            <a:r>
              <a:rPr lang="en-US" altLang="zh-TW" sz="1200" dirty="0">
                <a:solidFill>
                  <a:srgbClr val="002060"/>
                </a:solidFill>
              </a:rPr>
              <a:t>&gt;/</a:t>
            </a:r>
            <a:r>
              <a:rPr lang="en-US" altLang="zh-TW" sz="1200" dirty="0" err="1">
                <a:solidFill>
                  <a:srgbClr val="002060"/>
                </a:solidFill>
              </a:rPr>
              <a:t>i</a:t>
            </a:r>
            <a:r>
              <a:rPr lang="en-US" altLang="zh-TW" sz="1200" dirty="0">
                <a:solidFill>
                  <a:srgbClr val="002060"/>
                </a:solidFill>
              </a:rPr>
              <a:t> \        </a:t>
            </a:r>
          </a:p>
          <a:p>
            <a:r>
              <a:rPr lang="en-US" altLang="zh-TW" sz="1200" dirty="0" err="1">
                <a:solidFill>
                  <a:srgbClr val="002060"/>
                </a:solidFill>
              </a:rPr>
              <a:t>RewriteCond</a:t>
            </a:r>
            <a:r>
              <a:rPr lang="en-US" altLang="zh-TW" sz="1200" dirty="0">
                <a:solidFill>
                  <a:srgbClr val="002060"/>
                </a:solidFill>
              </a:rPr>
              <a:t> %{REQUEST_URI} ^/${subsite}$ \n\        </a:t>
            </a:r>
          </a:p>
          <a:p>
            <a:r>
              <a:rPr lang="en-US" altLang="zh-TW" sz="1200" dirty="0" err="1">
                <a:solidFill>
                  <a:srgbClr val="002060"/>
                </a:solidFill>
              </a:rPr>
              <a:t>RewriteRule</a:t>
            </a:r>
            <a:r>
              <a:rPr lang="en-US" altLang="zh-TW" sz="1200" dirty="0">
                <a:solidFill>
                  <a:srgbClr val="002060"/>
                </a:solidFill>
              </a:rPr>
              <a:t> ^(.*)$ /${subsite}/ [R=301,L]"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aProxyPass</a:t>
            </a:r>
            <a:r>
              <a:rPr lang="en-US" altLang="zh-TW" sz="1200" dirty="0">
                <a:solidFill>
                  <a:srgbClr val="002060"/>
                </a:solidFill>
              </a:rPr>
              <a:t> /${subsite}/ http://localhost:${port}/"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aProxyPassReverse</a:t>
            </a:r>
            <a:r>
              <a:rPr lang="en-US" altLang="zh-TW" sz="1200" dirty="0">
                <a:solidFill>
                  <a:srgbClr val="002060"/>
                </a:solidFill>
              </a:rPr>
              <a:t> /${subsite}/ http://localhost:${port}/"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B050"/>
                </a:solidFill>
              </a:rPr>
              <a:t>docker run --name "${subsite}_${port}" -</a:t>
            </a:r>
            <a:r>
              <a:rPr lang="en-US" altLang="zh-TW" sz="1200" dirty="0" err="1">
                <a:solidFill>
                  <a:srgbClr val="00B050"/>
                </a:solidFill>
              </a:rPr>
              <a:t>idt</a:t>
            </a:r>
            <a:r>
              <a:rPr lang="en-US" altLang="zh-TW" sz="1200" dirty="0">
                <a:solidFill>
                  <a:srgbClr val="00B050"/>
                </a:solidFill>
              </a:rPr>
              <a:t> -p ${port}:80 ${extra} ${image}</a:t>
            </a:r>
          </a:p>
          <a:p>
            <a:r>
              <a:rPr lang="en-US" altLang="zh-TW" sz="1200" dirty="0"/>
              <a:t>service apache2 reload</a:t>
            </a:r>
            <a:endParaRPr lang="zh-TW" altLang="en-US" sz="1200" dirty="0"/>
          </a:p>
        </p:txBody>
      </p:sp>
      <p:sp>
        <p:nvSpPr>
          <p:cNvPr id="7" name="文字方塊 6">
            <a:extLst>
              <a:ext uri="{FF2B5EF4-FFF2-40B4-BE49-F238E27FC236}">
                <a16:creationId xmlns:a16="http://schemas.microsoft.com/office/drawing/2014/main" id="{A71EDA16-5095-4C2A-8E4B-DBB7D2F6AA6E}"/>
              </a:ext>
            </a:extLst>
          </p:cNvPr>
          <p:cNvSpPr txBox="1"/>
          <p:nvPr/>
        </p:nvSpPr>
        <p:spPr>
          <a:xfrm>
            <a:off x="281780" y="4175325"/>
            <a:ext cx="6239785" cy="1938992"/>
          </a:xfrm>
          <a:prstGeom prst="rect">
            <a:avLst/>
          </a:prstGeom>
          <a:noFill/>
        </p:spPr>
        <p:txBody>
          <a:bodyPr wrap="none" rtlCol="0">
            <a:spAutoFit/>
          </a:bodyPr>
          <a:lstStyle/>
          <a:p>
            <a:r>
              <a:rPr lang="en-US" altLang="zh-TW" sz="1200" dirty="0"/>
              <a:t>#!/bin/bash</a:t>
            </a:r>
          </a:p>
          <a:p>
            <a:r>
              <a:rPr lang="en-US" altLang="zh-TW" sz="1200" dirty="0">
                <a:solidFill>
                  <a:srgbClr val="FF0000"/>
                </a:solidFill>
              </a:rPr>
              <a:t>subsite="$1“</a:t>
            </a:r>
          </a:p>
          <a:p>
            <a:r>
              <a:rPr lang="en-US" altLang="zh-TW" sz="1200" dirty="0">
                <a:solidFill>
                  <a:srgbClr val="FF0000"/>
                </a:solidFill>
              </a:rPr>
              <a:t>port="$2“</a:t>
            </a: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RewriteCond</a:t>
            </a:r>
            <a:r>
              <a:rPr lang="en-US" altLang="zh-TW" sz="1200" dirty="0">
                <a:solidFill>
                  <a:srgbClr val="002060"/>
                </a:solidFill>
              </a:rPr>
              <a:t> %{REQUEST_URI}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RewriteRule</a:t>
            </a:r>
            <a:r>
              <a:rPr lang="en-US" altLang="zh-TW" sz="1200" dirty="0">
                <a:solidFill>
                  <a:srgbClr val="002060"/>
                </a:solidFill>
              </a:rPr>
              <a:t> ^(.*)$ \/${subsite}\/ \[R=301,L\]/d"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ProxyPass</a:t>
            </a:r>
            <a:r>
              <a:rPr lang="en-US" altLang="zh-TW" sz="1200" dirty="0">
                <a:solidFill>
                  <a:srgbClr val="002060"/>
                </a:solidFill>
              </a:rPr>
              <a:t>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ProxyPassReverse</a:t>
            </a:r>
            <a:r>
              <a:rPr lang="en-US" altLang="zh-TW" sz="1200" dirty="0">
                <a:solidFill>
                  <a:srgbClr val="002060"/>
                </a:solidFill>
              </a:rPr>
              <a:t>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B050"/>
                </a:solidFill>
              </a:rPr>
              <a:t>docker stop "${subsite}_${port}“</a:t>
            </a:r>
          </a:p>
          <a:p>
            <a:r>
              <a:rPr lang="en-US" altLang="zh-TW" sz="1200" dirty="0">
                <a:solidFill>
                  <a:srgbClr val="00B050"/>
                </a:solidFill>
              </a:rPr>
              <a:t>docker remove "${subsite}_${port}“</a:t>
            </a:r>
          </a:p>
          <a:p>
            <a:r>
              <a:rPr lang="en-US" altLang="zh-TW" sz="1200" dirty="0"/>
              <a:t>service apache2 reload</a:t>
            </a:r>
            <a:endParaRPr lang="zh-TW" altLang="en-US" sz="1200" dirty="0"/>
          </a:p>
        </p:txBody>
      </p:sp>
      <p:sp>
        <p:nvSpPr>
          <p:cNvPr id="8" name="矩形 7">
            <a:extLst>
              <a:ext uri="{FF2B5EF4-FFF2-40B4-BE49-F238E27FC236}">
                <a16:creationId xmlns:a16="http://schemas.microsoft.com/office/drawing/2014/main" id="{0A057C31-74B6-4912-B04A-3785455EA13E}"/>
              </a:ext>
            </a:extLst>
          </p:cNvPr>
          <p:cNvSpPr/>
          <p:nvPr/>
        </p:nvSpPr>
        <p:spPr>
          <a:xfrm>
            <a:off x="9513225" y="5937869"/>
            <a:ext cx="360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B7485A5-3D88-4907-B895-2C0082A5EBAD}"/>
              </a:ext>
            </a:extLst>
          </p:cNvPr>
          <p:cNvSpPr txBox="1"/>
          <p:nvPr/>
        </p:nvSpPr>
        <p:spPr>
          <a:xfrm>
            <a:off x="9873225" y="5937869"/>
            <a:ext cx="204895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會寫入</a:t>
            </a:r>
            <a:r>
              <a:rPr lang="en-US" altLang="zh-TW" dirty="0">
                <a:latin typeface="微軟正黑體" panose="020B0604030504040204" pitchFamily="34" charset="-120"/>
                <a:ea typeface="微軟正黑體" panose="020B0604030504040204" pitchFamily="34" charset="-120"/>
              </a:rPr>
              <a:t>conf</a:t>
            </a:r>
            <a:r>
              <a:rPr lang="zh-TW" altLang="en-US" dirty="0">
                <a:latin typeface="微軟正黑體" panose="020B0604030504040204" pitchFamily="34" charset="-120"/>
                <a:ea typeface="微軟正黑體" panose="020B0604030504040204" pitchFamily="34" charset="-120"/>
              </a:rPr>
              <a:t>的設定</a:t>
            </a:r>
            <a:endParaRPr lang="en-US" altLang="zh-TW"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E3EC16F5-46B4-46DB-9FE3-B372D67730D4}"/>
              </a:ext>
            </a:extLst>
          </p:cNvPr>
          <p:cNvSpPr txBox="1"/>
          <p:nvPr/>
        </p:nvSpPr>
        <p:spPr>
          <a:xfrm>
            <a:off x="9873225" y="6394243"/>
            <a:ext cx="1878912"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相關設定</a:t>
            </a:r>
          </a:p>
        </p:txBody>
      </p:sp>
      <p:sp>
        <p:nvSpPr>
          <p:cNvPr id="12" name="矩形 11">
            <a:extLst>
              <a:ext uri="{FF2B5EF4-FFF2-40B4-BE49-F238E27FC236}">
                <a16:creationId xmlns:a16="http://schemas.microsoft.com/office/drawing/2014/main" id="{0A0433A7-7B0A-4F4B-9FB3-A6585A9B6255}"/>
              </a:ext>
            </a:extLst>
          </p:cNvPr>
          <p:cNvSpPr/>
          <p:nvPr/>
        </p:nvSpPr>
        <p:spPr>
          <a:xfrm>
            <a:off x="9513225" y="5481495"/>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822620FB-D462-4879-B8EB-B877B6182DB9}"/>
              </a:ext>
            </a:extLst>
          </p:cNvPr>
          <p:cNvSpPr txBox="1"/>
          <p:nvPr/>
        </p:nvSpPr>
        <p:spPr>
          <a:xfrm>
            <a:off x="9873225" y="5481495"/>
            <a:ext cx="1338828"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輸入的變數</a:t>
            </a:r>
          </a:p>
        </p:txBody>
      </p:sp>
    </p:spTree>
    <p:extLst>
      <p:ext uri="{BB962C8B-B14F-4D97-AF65-F5344CB8AC3E}">
        <p14:creationId xmlns:p14="http://schemas.microsoft.com/office/powerpoint/2010/main" val="10122025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19F3B58-5BC1-4C74-868B-58907AD04A9A}"/>
              </a:ext>
            </a:extLst>
          </p:cNvPr>
          <p:cNvSpPr/>
          <p:nvPr/>
        </p:nvSpPr>
        <p:spPr>
          <a:xfrm>
            <a:off x="9513225" y="6394243"/>
            <a:ext cx="360000" cy="360000"/>
          </a:xfrm>
          <a:prstGeom prst="rect">
            <a:avLst/>
          </a:prstGeom>
          <a:solidFill>
            <a:srgbClr val="18B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28</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自動建置腳本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分離伺服器</a:t>
            </a:r>
          </a:p>
        </p:txBody>
      </p:sp>
      <p:sp>
        <p:nvSpPr>
          <p:cNvPr id="15" name="矩形: 圓角 14">
            <a:extLst>
              <a:ext uri="{FF2B5EF4-FFF2-40B4-BE49-F238E27FC236}">
                <a16:creationId xmlns:a16="http://schemas.microsoft.com/office/drawing/2014/main" id="{88E27230-76A0-4598-9C4F-51CCADEB6E52}"/>
              </a:ext>
            </a:extLst>
          </p:cNvPr>
          <p:cNvSpPr/>
          <p:nvPr/>
        </p:nvSpPr>
        <p:spPr>
          <a:xfrm>
            <a:off x="6653893" y="2669487"/>
            <a:ext cx="545374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./create_WEBSERVER.sh &lt;</a:t>
            </a:r>
            <a:r>
              <a:rPr lang="en-US" altLang="zh-TW" dirty="0" err="1">
                <a:solidFill>
                  <a:schemeClr val="tx1">
                    <a:lumMod val="75000"/>
                    <a:lumOff val="25000"/>
                  </a:schemeClr>
                </a:solidFill>
                <a:latin typeface="微軟正黑體" panose="020B0604030504040204" pitchFamily="34" charset="-120"/>
                <a:ea typeface="微軟正黑體" panose="020B0604030504040204" pitchFamily="34" charset="-120"/>
              </a:rPr>
              <a:t>ip</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&gt; &lt;subsite&gt; &lt;port&gt;</a:t>
            </a:r>
          </a:p>
        </p:txBody>
      </p:sp>
      <p:sp>
        <p:nvSpPr>
          <p:cNvPr id="7" name="文字方塊 6">
            <a:extLst>
              <a:ext uri="{FF2B5EF4-FFF2-40B4-BE49-F238E27FC236}">
                <a16:creationId xmlns:a16="http://schemas.microsoft.com/office/drawing/2014/main" id="{A71EDA16-5095-4C2A-8E4B-DBB7D2F6AA6E}"/>
              </a:ext>
            </a:extLst>
          </p:cNvPr>
          <p:cNvSpPr txBox="1"/>
          <p:nvPr/>
        </p:nvSpPr>
        <p:spPr>
          <a:xfrm>
            <a:off x="281781" y="4215234"/>
            <a:ext cx="6239785" cy="1384995"/>
          </a:xfrm>
          <a:prstGeom prst="rect">
            <a:avLst/>
          </a:prstGeom>
          <a:noFill/>
        </p:spPr>
        <p:txBody>
          <a:bodyPr wrap="square" rtlCol="0">
            <a:spAutoFit/>
          </a:bodyPr>
          <a:lstStyle/>
          <a:p>
            <a:r>
              <a:rPr lang="en-US" altLang="zh-TW" sz="1200" dirty="0"/>
              <a:t>#!/bin/bash</a:t>
            </a:r>
          </a:p>
          <a:p>
            <a:r>
              <a:rPr lang="en-US" altLang="zh-TW" sz="1200" dirty="0">
                <a:solidFill>
                  <a:srgbClr val="FF0000"/>
                </a:solidFill>
              </a:rPr>
              <a:t>subsite="$1“</a:t>
            </a: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RewriteCond</a:t>
            </a:r>
            <a:r>
              <a:rPr lang="en-US" altLang="zh-TW" sz="1200" dirty="0">
                <a:solidFill>
                  <a:srgbClr val="002060"/>
                </a:solidFill>
              </a:rPr>
              <a:t> %{REQUEST_URI}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RewriteRule</a:t>
            </a:r>
            <a:r>
              <a:rPr lang="en-US" altLang="zh-TW" sz="1200" dirty="0">
                <a:solidFill>
                  <a:srgbClr val="002060"/>
                </a:solidFill>
              </a:rPr>
              <a:t> ^(.*)$ \/${subsite}\/ \[R=301,L\]/d"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ProxyPass</a:t>
            </a:r>
            <a:r>
              <a:rPr lang="en-US" altLang="zh-TW" sz="1200" dirty="0">
                <a:solidFill>
                  <a:srgbClr val="002060"/>
                </a:solidFill>
              </a:rPr>
              <a:t>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ProxyPassReverse</a:t>
            </a:r>
            <a:r>
              <a:rPr lang="en-US" altLang="zh-TW" sz="1200" dirty="0">
                <a:solidFill>
                  <a:srgbClr val="002060"/>
                </a:solidFill>
              </a:rPr>
              <a:t>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t>service apache2 reload</a:t>
            </a:r>
            <a:endParaRPr lang="zh-TW" altLang="en-US" sz="1200" dirty="0"/>
          </a:p>
        </p:txBody>
      </p:sp>
      <p:sp>
        <p:nvSpPr>
          <p:cNvPr id="8" name="矩形 7">
            <a:extLst>
              <a:ext uri="{FF2B5EF4-FFF2-40B4-BE49-F238E27FC236}">
                <a16:creationId xmlns:a16="http://schemas.microsoft.com/office/drawing/2014/main" id="{0A057C31-74B6-4912-B04A-3785455EA13E}"/>
              </a:ext>
            </a:extLst>
          </p:cNvPr>
          <p:cNvSpPr/>
          <p:nvPr/>
        </p:nvSpPr>
        <p:spPr>
          <a:xfrm>
            <a:off x="9513225" y="5937869"/>
            <a:ext cx="360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B7485A5-3D88-4907-B895-2C0082A5EBAD}"/>
              </a:ext>
            </a:extLst>
          </p:cNvPr>
          <p:cNvSpPr txBox="1"/>
          <p:nvPr/>
        </p:nvSpPr>
        <p:spPr>
          <a:xfrm>
            <a:off x="9873225" y="5937869"/>
            <a:ext cx="204895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會寫入</a:t>
            </a:r>
            <a:r>
              <a:rPr lang="en-US" altLang="zh-TW" dirty="0">
                <a:latin typeface="微軟正黑體" panose="020B0604030504040204" pitchFamily="34" charset="-120"/>
                <a:ea typeface="微軟正黑體" panose="020B0604030504040204" pitchFamily="34" charset="-120"/>
              </a:rPr>
              <a:t>conf</a:t>
            </a:r>
            <a:r>
              <a:rPr lang="zh-TW" altLang="en-US" dirty="0">
                <a:latin typeface="微軟正黑體" panose="020B0604030504040204" pitchFamily="34" charset="-120"/>
                <a:ea typeface="微軟正黑體" panose="020B0604030504040204" pitchFamily="34" charset="-120"/>
              </a:rPr>
              <a:t>的設定</a:t>
            </a:r>
            <a:endParaRPr lang="en-US" altLang="zh-TW"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E3EC16F5-46B4-46DB-9FE3-B372D67730D4}"/>
              </a:ext>
            </a:extLst>
          </p:cNvPr>
          <p:cNvSpPr txBox="1"/>
          <p:nvPr/>
        </p:nvSpPr>
        <p:spPr>
          <a:xfrm>
            <a:off x="9873225" y="6394243"/>
            <a:ext cx="1878912"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相關設定</a:t>
            </a:r>
          </a:p>
        </p:txBody>
      </p:sp>
      <p:sp>
        <p:nvSpPr>
          <p:cNvPr id="12" name="矩形 11">
            <a:extLst>
              <a:ext uri="{FF2B5EF4-FFF2-40B4-BE49-F238E27FC236}">
                <a16:creationId xmlns:a16="http://schemas.microsoft.com/office/drawing/2014/main" id="{0A0433A7-7B0A-4F4B-9FB3-A6585A9B6255}"/>
              </a:ext>
            </a:extLst>
          </p:cNvPr>
          <p:cNvSpPr/>
          <p:nvPr/>
        </p:nvSpPr>
        <p:spPr>
          <a:xfrm>
            <a:off x="9513225" y="5481495"/>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822620FB-D462-4879-B8EB-B877B6182DB9}"/>
              </a:ext>
            </a:extLst>
          </p:cNvPr>
          <p:cNvSpPr txBox="1"/>
          <p:nvPr/>
        </p:nvSpPr>
        <p:spPr>
          <a:xfrm>
            <a:off x="9873225" y="5481495"/>
            <a:ext cx="1338828"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輸入的變數</a:t>
            </a:r>
          </a:p>
        </p:txBody>
      </p:sp>
      <p:sp>
        <p:nvSpPr>
          <p:cNvPr id="4" name="矩形: 圓角 3">
            <a:extLst>
              <a:ext uri="{FF2B5EF4-FFF2-40B4-BE49-F238E27FC236}">
                <a16:creationId xmlns:a16="http://schemas.microsoft.com/office/drawing/2014/main" id="{73B83C84-52EC-1193-8CC1-1332421C9B09}"/>
              </a:ext>
            </a:extLst>
          </p:cNvPr>
          <p:cNvSpPr/>
          <p:nvPr/>
        </p:nvSpPr>
        <p:spPr>
          <a:xfrm>
            <a:off x="6653892" y="4679131"/>
            <a:ext cx="545374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./remove_WEBSERVER.sh &lt;subsite&gt;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37D57818-6A79-3203-37FF-26CCCA1B074F}"/>
              </a:ext>
            </a:extLst>
          </p:cNvPr>
          <p:cNvSpPr txBox="1"/>
          <p:nvPr/>
        </p:nvSpPr>
        <p:spPr>
          <a:xfrm>
            <a:off x="281781" y="1933268"/>
            <a:ext cx="6625660" cy="1938992"/>
          </a:xfrm>
          <a:prstGeom prst="rect">
            <a:avLst/>
          </a:prstGeom>
          <a:noFill/>
        </p:spPr>
        <p:txBody>
          <a:bodyPr wrap="none" rtlCol="0">
            <a:spAutoFit/>
          </a:bodyPr>
          <a:lstStyle/>
          <a:p>
            <a:r>
              <a:rPr lang="en-US" altLang="zh-TW" sz="1200" dirty="0"/>
              <a:t>#!/bin/bash</a:t>
            </a:r>
          </a:p>
          <a:p>
            <a:r>
              <a:rPr lang="en-US" altLang="zh-TW" sz="1200" dirty="0" err="1">
                <a:solidFill>
                  <a:srgbClr val="FF0000"/>
                </a:solidFill>
              </a:rPr>
              <a:t>ip</a:t>
            </a:r>
            <a:r>
              <a:rPr lang="en-US" altLang="zh-TW" sz="1200" dirty="0">
                <a:solidFill>
                  <a:srgbClr val="FF0000"/>
                </a:solidFill>
              </a:rPr>
              <a:t>="$1“</a:t>
            </a:r>
          </a:p>
          <a:p>
            <a:r>
              <a:rPr lang="en-US" altLang="zh-TW" sz="1200" dirty="0">
                <a:solidFill>
                  <a:srgbClr val="FF0000"/>
                </a:solidFill>
              </a:rPr>
              <a:t>subsite="$2“</a:t>
            </a:r>
          </a:p>
          <a:p>
            <a:r>
              <a:rPr lang="en-US" altLang="zh-TW" sz="1200" dirty="0">
                <a:solidFill>
                  <a:srgbClr val="FF0000"/>
                </a:solidFill>
              </a:rPr>
              <a:t>port="$3“</a:t>
            </a: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"/&lt;\/</a:t>
            </a:r>
            <a:r>
              <a:rPr lang="en-US" altLang="zh-TW" sz="1200" dirty="0" err="1">
                <a:solidFill>
                  <a:srgbClr val="002060"/>
                </a:solidFill>
              </a:rPr>
              <a:t>VirtualHost</a:t>
            </a:r>
            <a:r>
              <a:rPr lang="en-US" altLang="zh-TW" sz="1200" dirty="0">
                <a:solidFill>
                  <a:srgbClr val="002060"/>
                </a:solidFill>
              </a:rPr>
              <a:t>&gt;/</a:t>
            </a:r>
            <a:r>
              <a:rPr lang="en-US" altLang="zh-TW" sz="1200" dirty="0" err="1">
                <a:solidFill>
                  <a:srgbClr val="002060"/>
                </a:solidFill>
              </a:rPr>
              <a:t>i</a:t>
            </a:r>
            <a:r>
              <a:rPr lang="en-US" altLang="zh-TW" sz="1200" dirty="0">
                <a:solidFill>
                  <a:srgbClr val="002060"/>
                </a:solidFill>
              </a:rPr>
              <a:t> \        </a:t>
            </a:r>
          </a:p>
          <a:p>
            <a:r>
              <a:rPr lang="en-US" altLang="zh-TW" sz="1200" dirty="0" err="1">
                <a:solidFill>
                  <a:srgbClr val="002060"/>
                </a:solidFill>
              </a:rPr>
              <a:t>RewriteCond</a:t>
            </a:r>
            <a:r>
              <a:rPr lang="en-US" altLang="zh-TW" sz="1200" dirty="0">
                <a:solidFill>
                  <a:srgbClr val="002060"/>
                </a:solidFill>
              </a:rPr>
              <a:t> %{REQUEST_URI} ^/${subsite}$ \n\        </a:t>
            </a:r>
          </a:p>
          <a:p>
            <a:r>
              <a:rPr lang="en-US" altLang="zh-TW" sz="1200" dirty="0" err="1">
                <a:solidFill>
                  <a:srgbClr val="002060"/>
                </a:solidFill>
              </a:rPr>
              <a:t>RewriteRule</a:t>
            </a:r>
            <a:r>
              <a:rPr lang="en-US" altLang="zh-TW" sz="1200" dirty="0">
                <a:solidFill>
                  <a:srgbClr val="002060"/>
                </a:solidFill>
              </a:rPr>
              <a:t> ^(.*)$ /${subsite}/ [R=301,L]"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aProxyPass</a:t>
            </a:r>
            <a:r>
              <a:rPr lang="en-US" altLang="zh-TW" sz="1200" dirty="0">
                <a:solidFill>
                  <a:srgbClr val="002060"/>
                </a:solidFill>
              </a:rPr>
              <a:t> /${subsite}/ http://${ip}:${port}/"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aProxyPassReverse</a:t>
            </a:r>
            <a:r>
              <a:rPr lang="en-US" altLang="zh-TW" sz="1200" dirty="0">
                <a:solidFill>
                  <a:srgbClr val="002060"/>
                </a:solidFill>
              </a:rPr>
              <a:t> /${subsite}/ http://${ip}:${port}/"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t>service apache2 reload</a:t>
            </a:r>
            <a:endParaRPr lang="en-US" altLang="zh-TW" sz="1200" dirty="0">
              <a:solidFill>
                <a:srgbClr val="FF0000"/>
              </a:solidFill>
            </a:endParaRPr>
          </a:p>
        </p:txBody>
      </p:sp>
    </p:spTree>
    <p:extLst>
      <p:ext uri="{BB962C8B-B14F-4D97-AF65-F5344CB8AC3E}">
        <p14:creationId xmlns:p14="http://schemas.microsoft.com/office/powerpoint/2010/main" val="22002100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19F3B58-5BC1-4C74-868B-58907AD04A9A}"/>
              </a:ext>
            </a:extLst>
          </p:cNvPr>
          <p:cNvSpPr/>
          <p:nvPr/>
        </p:nvSpPr>
        <p:spPr>
          <a:xfrm>
            <a:off x="9513225" y="6394243"/>
            <a:ext cx="360000" cy="360000"/>
          </a:xfrm>
          <a:prstGeom prst="rect">
            <a:avLst/>
          </a:prstGeom>
          <a:solidFill>
            <a:srgbClr val="18B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29</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自動建置腳本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分離伺服器</a:t>
            </a:r>
          </a:p>
        </p:txBody>
      </p:sp>
      <p:sp>
        <p:nvSpPr>
          <p:cNvPr id="15" name="矩形: 圓角 14">
            <a:extLst>
              <a:ext uri="{FF2B5EF4-FFF2-40B4-BE49-F238E27FC236}">
                <a16:creationId xmlns:a16="http://schemas.microsoft.com/office/drawing/2014/main" id="{88E27230-76A0-4598-9C4F-51CCADEB6E52}"/>
              </a:ext>
            </a:extLst>
          </p:cNvPr>
          <p:cNvSpPr/>
          <p:nvPr/>
        </p:nvSpPr>
        <p:spPr>
          <a:xfrm>
            <a:off x="5494565" y="2669487"/>
            <a:ext cx="6613072"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./create_APSERVER.sh &lt;subsite&gt; &lt;port&gt; &lt;image&gt; &lt;extra&gt;</a:t>
            </a:r>
          </a:p>
        </p:txBody>
      </p:sp>
      <p:sp>
        <p:nvSpPr>
          <p:cNvPr id="7" name="文字方塊 6">
            <a:extLst>
              <a:ext uri="{FF2B5EF4-FFF2-40B4-BE49-F238E27FC236}">
                <a16:creationId xmlns:a16="http://schemas.microsoft.com/office/drawing/2014/main" id="{A71EDA16-5095-4C2A-8E4B-DBB7D2F6AA6E}"/>
              </a:ext>
            </a:extLst>
          </p:cNvPr>
          <p:cNvSpPr txBox="1"/>
          <p:nvPr/>
        </p:nvSpPr>
        <p:spPr>
          <a:xfrm>
            <a:off x="281781" y="4395073"/>
            <a:ext cx="6239785" cy="1015663"/>
          </a:xfrm>
          <a:prstGeom prst="rect">
            <a:avLst/>
          </a:prstGeom>
          <a:noFill/>
        </p:spPr>
        <p:txBody>
          <a:bodyPr wrap="square" rtlCol="0">
            <a:spAutoFit/>
          </a:bodyPr>
          <a:lstStyle/>
          <a:p>
            <a:r>
              <a:rPr lang="en-US" altLang="zh-TW" sz="1200" dirty="0"/>
              <a:t>#!/bin/bash</a:t>
            </a:r>
          </a:p>
          <a:p>
            <a:r>
              <a:rPr lang="en-US" altLang="zh-TW" sz="1200" dirty="0">
                <a:solidFill>
                  <a:srgbClr val="FF0000"/>
                </a:solidFill>
              </a:rPr>
              <a:t>subsite="$1“</a:t>
            </a:r>
          </a:p>
          <a:p>
            <a:r>
              <a:rPr lang="en-US" altLang="zh-TW" sz="1200" dirty="0">
                <a:solidFill>
                  <a:srgbClr val="FF0000"/>
                </a:solidFill>
              </a:rPr>
              <a:t>port="$2“</a:t>
            </a:r>
          </a:p>
          <a:p>
            <a:r>
              <a:rPr lang="en-US" altLang="zh-TW" sz="1200" dirty="0">
                <a:solidFill>
                  <a:srgbClr val="18B760"/>
                </a:solidFill>
              </a:rPr>
              <a:t>docker stop "${subsite}_${port}“</a:t>
            </a:r>
          </a:p>
          <a:p>
            <a:r>
              <a:rPr lang="en-US" altLang="zh-TW" sz="1200" dirty="0">
                <a:solidFill>
                  <a:srgbClr val="18B760"/>
                </a:solidFill>
              </a:rPr>
              <a:t>docker remove "${subsite}_${port}"</a:t>
            </a:r>
            <a:endParaRPr lang="zh-TW" altLang="en-US" sz="1200" dirty="0">
              <a:solidFill>
                <a:srgbClr val="18B760"/>
              </a:solidFill>
            </a:endParaRPr>
          </a:p>
        </p:txBody>
      </p:sp>
      <p:sp>
        <p:nvSpPr>
          <p:cNvPr id="8" name="矩形 7">
            <a:extLst>
              <a:ext uri="{FF2B5EF4-FFF2-40B4-BE49-F238E27FC236}">
                <a16:creationId xmlns:a16="http://schemas.microsoft.com/office/drawing/2014/main" id="{0A057C31-74B6-4912-B04A-3785455EA13E}"/>
              </a:ext>
            </a:extLst>
          </p:cNvPr>
          <p:cNvSpPr/>
          <p:nvPr/>
        </p:nvSpPr>
        <p:spPr>
          <a:xfrm>
            <a:off x="9513225" y="5937869"/>
            <a:ext cx="360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B7485A5-3D88-4907-B895-2C0082A5EBAD}"/>
              </a:ext>
            </a:extLst>
          </p:cNvPr>
          <p:cNvSpPr txBox="1"/>
          <p:nvPr/>
        </p:nvSpPr>
        <p:spPr>
          <a:xfrm>
            <a:off x="9873225" y="5937869"/>
            <a:ext cx="204895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會寫入</a:t>
            </a:r>
            <a:r>
              <a:rPr lang="en-US" altLang="zh-TW" dirty="0">
                <a:latin typeface="微軟正黑體" panose="020B0604030504040204" pitchFamily="34" charset="-120"/>
                <a:ea typeface="微軟正黑體" panose="020B0604030504040204" pitchFamily="34" charset="-120"/>
              </a:rPr>
              <a:t>conf</a:t>
            </a:r>
            <a:r>
              <a:rPr lang="zh-TW" altLang="en-US" dirty="0">
                <a:latin typeface="微軟正黑體" panose="020B0604030504040204" pitchFamily="34" charset="-120"/>
                <a:ea typeface="微軟正黑體" panose="020B0604030504040204" pitchFamily="34" charset="-120"/>
              </a:rPr>
              <a:t>的設定</a:t>
            </a:r>
            <a:endParaRPr lang="en-US" altLang="zh-TW"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E3EC16F5-46B4-46DB-9FE3-B372D67730D4}"/>
              </a:ext>
            </a:extLst>
          </p:cNvPr>
          <p:cNvSpPr txBox="1"/>
          <p:nvPr/>
        </p:nvSpPr>
        <p:spPr>
          <a:xfrm>
            <a:off x="9873225" y="6394243"/>
            <a:ext cx="1878912"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相關設定</a:t>
            </a:r>
          </a:p>
        </p:txBody>
      </p:sp>
      <p:sp>
        <p:nvSpPr>
          <p:cNvPr id="12" name="矩形 11">
            <a:extLst>
              <a:ext uri="{FF2B5EF4-FFF2-40B4-BE49-F238E27FC236}">
                <a16:creationId xmlns:a16="http://schemas.microsoft.com/office/drawing/2014/main" id="{0A0433A7-7B0A-4F4B-9FB3-A6585A9B6255}"/>
              </a:ext>
            </a:extLst>
          </p:cNvPr>
          <p:cNvSpPr/>
          <p:nvPr/>
        </p:nvSpPr>
        <p:spPr>
          <a:xfrm>
            <a:off x="9513225" y="5481495"/>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822620FB-D462-4879-B8EB-B877B6182DB9}"/>
              </a:ext>
            </a:extLst>
          </p:cNvPr>
          <p:cNvSpPr txBox="1"/>
          <p:nvPr/>
        </p:nvSpPr>
        <p:spPr>
          <a:xfrm>
            <a:off x="9873225" y="5481495"/>
            <a:ext cx="1338828"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輸入的變數</a:t>
            </a:r>
          </a:p>
        </p:txBody>
      </p:sp>
      <p:sp>
        <p:nvSpPr>
          <p:cNvPr id="4" name="矩形: 圓角 3">
            <a:extLst>
              <a:ext uri="{FF2B5EF4-FFF2-40B4-BE49-F238E27FC236}">
                <a16:creationId xmlns:a16="http://schemas.microsoft.com/office/drawing/2014/main" id="{73B83C84-52EC-1193-8CC1-1332421C9B09}"/>
              </a:ext>
            </a:extLst>
          </p:cNvPr>
          <p:cNvSpPr/>
          <p:nvPr/>
        </p:nvSpPr>
        <p:spPr>
          <a:xfrm>
            <a:off x="5494564" y="4679131"/>
            <a:ext cx="6613071"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./remove_APSERVER.sh &lt;subsite&gt; &lt;port&gt;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37D57818-6A79-3203-37FF-26CCCA1B074F}"/>
              </a:ext>
            </a:extLst>
          </p:cNvPr>
          <p:cNvSpPr txBox="1"/>
          <p:nvPr/>
        </p:nvSpPr>
        <p:spPr>
          <a:xfrm>
            <a:off x="281781" y="2296756"/>
            <a:ext cx="4834144" cy="1200329"/>
          </a:xfrm>
          <a:prstGeom prst="rect">
            <a:avLst/>
          </a:prstGeom>
          <a:noFill/>
        </p:spPr>
        <p:txBody>
          <a:bodyPr wrap="none" rtlCol="0">
            <a:spAutoFit/>
          </a:bodyPr>
          <a:lstStyle/>
          <a:p>
            <a:r>
              <a:rPr lang="en-US" altLang="zh-TW" sz="1200" dirty="0"/>
              <a:t>#!/bin/bash</a:t>
            </a:r>
          </a:p>
          <a:p>
            <a:r>
              <a:rPr lang="en-US" altLang="zh-TW" sz="1200" dirty="0">
                <a:solidFill>
                  <a:srgbClr val="FF0000"/>
                </a:solidFill>
              </a:rPr>
              <a:t>subsite="$1“</a:t>
            </a:r>
          </a:p>
          <a:p>
            <a:r>
              <a:rPr lang="en-US" altLang="zh-TW" sz="1200" dirty="0">
                <a:solidFill>
                  <a:srgbClr val="FF0000"/>
                </a:solidFill>
              </a:rPr>
              <a:t>port="$2“</a:t>
            </a:r>
          </a:p>
          <a:p>
            <a:r>
              <a:rPr lang="en-US" altLang="zh-TW" sz="1200" dirty="0">
                <a:solidFill>
                  <a:srgbClr val="FF0000"/>
                </a:solidFill>
              </a:rPr>
              <a:t>image="$3“</a:t>
            </a:r>
          </a:p>
          <a:p>
            <a:r>
              <a:rPr lang="en-US" altLang="zh-TW" sz="1200" dirty="0">
                <a:solidFill>
                  <a:srgbClr val="FF0000"/>
                </a:solidFill>
              </a:rPr>
              <a:t>extra=" $4 “</a:t>
            </a:r>
          </a:p>
          <a:p>
            <a:r>
              <a:rPr lang="en-US" altLang="zh-TW" sz="1200" dirty="0">
                <a:solidFill>
                  <a:srgbClr val="18B760"/>
                </a:solidFill>
              </a:rPr>
              <a:t>docker run --name "${subsite}_${port}" -</a:t>
            </a:r>
            <a:r>
              <a:rPr lang="en-US" altLang="zh-TW" sz="1200" dirty="0" err="1">
                <a:solidFill>
                  <a:srgbClr val="18B760"/>
                </a:solidFill>
              </a:rPr>
              <a:t>idt</a:t>
            </a:r>
            <a:r>
              <a:rPr lang="en-US" altLang="zh-TW" sz="1200" dirty="0">
                <a:solidFill>
                  <a:srgbClr val="18B760"/>
                </a:solidFill>
              </a:rPr>
              <a:t> -p ${port}:80 ${extra} ${image}</a:t>
            </a:r>
          </a:p>
        </p:txBody>
      </p:sp>
    </p:spTree>
    <p:extLst>
      <p:ext uri="{BB962C8B-B14F-4D97-AF65-F5344CB8AC3E}">
        <p14:creationId xmlns:p14="http://schemas.microsoft.com/office/powerpoint/2010/main" val="4699409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簡介</a:t>
            </a:r>
            <a:endParaRPr lang="en-US" sz="3500" b="1" dirty="0">
              <a:solidFill>
                <a:schemeClr val="bg1"/>
              </a:solidFill>
              <a:latin typeface="Montserrat ExtraBold" panose="00000900000000000000" pitchFamily="50" charset="0"/>
            </a:endParaRPr>
          </a:p>
        </p:txBody>
      </p:sp>
      <p:pic>
        <p:nvPicPr>
          <p:cNvPr id="3" name="圖形 2">
            <a:extLst>
              <a:ext uri="{FF2B5EF4-FFF2-40B4-BE49-F238E27FC236}">
                <a16:creationId xmlns:a16="http://schemas.microsoft.com/office/drawing/2014/main" id="{D21F4E26-8DE4-45DD-89B1-0DEE13E177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0207" y="2780578"/>
            <a:ext cx="1447200" cy="1447200"/>
          </a:xfrm>
          <a:prstGeom prst="rect">
            <a:avLst/>
          </a:prstGeom>
        </p:spPr>
      </p:pic>
    </p:spTree>
    <p:extLst>
      <p:ext uri="{BB962C8B-B14F-4D97-AF65-F5344CB8AC3E}">
        <p14:creationId xmlns:p14="http://schemas.microsoft.com/office/powerpoint/2010/main" val="25710147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30</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a:t>
            </a:r>
            <a:r>
              <a:rPr lang="zh-TW" altLang="en-US" sz="3500" b="1" dirty="0">
                <a:solidFill>
                  <a:schemeClr val="tx1">
                    <a:lumMod val="75000"/>
                    <a:lumOff val="25000"/>
                  </a:schemeClr>
                </a:solidFill>
                <a:latin typeface="Montserrat Light" panose="00000400000000000000" pitchFamily="50" charset="0"/>
              </a:rPr>
              <a:t> </a:t>
            </a:r>
            <a:r>
              <a:rPr lang="en-US" altLang="zh-TW" sz="3500" b="1" dirty="0">
                <a:solidFill>
                  <a:schemeClr val="tx1">
                    <a:lumMod val="75000"/>
                    <a:lumOff val="25000"/>
                  </a:schemeClr>
                </a:solidFill>
                <a:latin typeface="Montserrat Light" panose="00000400000000000000" pitchFamily="50" charset="0"/>
              </a:rPr>
              <a:t>Web Server</a:t>
            </a:r>
            <a:r>
              <a:rPr lang="zh-TW" altLang="en-US" sz="3500" b="1" dirty="0">
                <a:solidFill>
                  <a:schemeClr val="tx1">
                    <a:lumMod val="75000"/>
                    <a:lumOff val="25000"/>
                  </a:schemeClr>
                </a:solidFill>
                <a:latin typeface="Montserrat Light" panose="00000400000000000000" pitchFamily="50" charset="0"/>
              </a:rPr>
              <a:t>配置</a:t>
            </a:r>
          </a:p>
        </p:txBody>
      </p:sp>
      <p:sp>
        <p:nvSpPr>
          <p:cNvPr id="14" name="矩形: 圓角 13">
            <a:extLst>
              <a:ext uri="{FF2B5EF4-FFF2-40B4-BE49-F238E27FC236}">
                <a16:creationId xmlns:a16="http://schemas.microsoft.com/office/drawing/2014/main" id="{2B5FD68E-8035-45FE-88D2-AB0A2D4914E9}"/>
              </a:ext>
            </a:extLst>
          </p:cNvPr>
          <p:cNvSpPr/>
          <p:nvPr/>
        </p:nvSpPr>
        <p:spPr>
          <a:xfrm>
            <a:off x="6829425" y="2247264"/>
            <a:ext cx="4476750" cy="3486149"/>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腳本在</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Web</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Server</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對</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Reverse Proxy</a:t>
            </a:r>
          </a:p>
          <a:p>
            <a:pPr algn="ct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設定</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HTTPS</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轉址</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子網域轉</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port</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的設定</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728D08D5-CA78-41D8-95C3-7FC51A5C83BB}"/>
              </a:ext>
            </a:extLst>
          </p:cNvPr>
          <p:cNvSpPr txBox="1"/>
          <p:nvPr/>
        </p:nvSpPr>
        <p:spPr>
          <a:xfrm>
            <a:off x="885825" y="1928235"/>
            <a:ext cx="4339650" cy="4124206"/>
          </a:xfrm>
          <a:prstGeom prst="rect">
            <a:avLst/>
          </a:prstGeom>
          <a:noFill/>
        </p:spPr>
        <p:txBody>
          <a:bodyPr wrap="none" rtlCol="0">
            <a:spAutoFit/>
          </a:bodyPr>
          <a:lstStyle/>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 *:80&gt;</a:t>
            </a:r>
          </a:p>
          <a:p>
            <a:r>
              <a:rPr lang="en-US" altLang="zh-TW" sz="1000" dirty="0">
                <a:solidFill>
                  <a:schemeClr val="bg1">
                    <a:lumMod val="50000"/>
                  </a:schemeClr>
                </a:solidFill>
              </a:rPr>
              <a:t>        </a:t>
            </a:r>
            <a:r>
              <a:rPr lang="en-US" altLang="zh-TW" sz="1000" dirty="0" err="1">
                <a:solidFill>
                  <a:schemeClr val="bg1">
                    <a:lumMod val="50000"/>
                  </a:schemeClr>
                </a:solidFill>
              </a:rPr>
              <a:t>ServerName</a:t>
            </a:r>
            <a:r>
              <a:rPr lang="en-US" altLang="zh-TW" sz="1000" dirty="0">
                <a:solidFill>
                  <a:schemeClr val="bg1">
                    <a:lumMod val="50000"/>
                  </a:schemeClr>
                </a:solidFill>
              </a:rPr>
              <a:t> spl.sytes.net</a:t>
            </a:r>
          </a:p>
          <a:p>
            <a:r>
              <a:rPr lang="en-US" altLang="zh-TW" sz="1000" dirty="0">
                <a:solidFill>
                  <a:schemeClr val="bg1">
                    <a:lumMod val="50000"/>
                  </a:schemeClr>
                </a:solidFill>
              </a:rPr>
              <a:t>        </a:t>
            </a:r>
            <a:r>
              <a:rPr lang="en-US" altLang="zh-TW" sz="1000" dirty="0" err="1">
                <a:solidFill>
                  <a:schemeClr val="bg1">
                    <a:lumMod val="50000"/>
                  </a:schemeClr>
                </a:solidFill>
              </a:rPr>
              <a:t>ServerAlias</a:t>
            </a:r>
            <a:r>
              <a:rPr lang="en-US" altLang="zh-TW" sz="1000" dirty="0">
                <a:solidFill>
                  <a:schemeClr val="bg1">
                    <a:lumMod val="50000"/>
                  </a:schemeClr>
                </a:solidFill>
              </a:rPr>
              <a:t> spl.sytes.net</a:t>
            </a: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&gt;</a:t>
            </a:r>
          </a:p>
          <a:p>
            <a:endParaRPr lang="en-US" altLang="zh-TW" sz="1000" dirty="0">
              <a:solidFill>
                <a:schemeClr val="bg1">
                  <a:lumMod val="50000"/>
                </a:schemeClr>
              </a:solidFill>
            </a:endParaRP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 *:443&gt;</a:t>
            </a:r>
          </a:p>
          <a:p>
            <a:r>
              <a:rPr lang="en-US" altLang="zh-TW" sz="1000" dirty="0">
                <a:solidFill>
                  <a:schemeClr val="bg1">
                    <a:lumMod val="50000"/>
                  </a:schemeClr>
                </a:solidFill>
              </a:rPr>
              <a:t>        </a:t>
            </a:r>
            <a:r>
              <a:rPr lang="en-US" altLang="zh-TW" sz="1000" dirty="0" err="1">
                <a:solidFill>
                  <a:schemeClr val="bg1">
                    <a:lumMod val="50000"/>
                  </a:schemeClr>
                </a:solidFill>
              </a:rPr>
              <a:t>ServerName</a:t>
            </a:r>
            <a:r>
              <a:rPr lang="en-US" altLang="zh-TW" sz="1000" dirty="0">
                <a:solidFill>
                  <a:schemeClr val="bg1">
                    <a:lumMod val="50000"/>
                  </a:schemeClr>
                </a:solidFill>
              </a:rPr>
              <a:t> spl.sytes.net</a:t>
            </a:r>
          </a:p>
          <a:p>
            <a:r>
              <a:rPr lang="en-US" altLang="zh-TW" sz="1000" dirty="0">
                <a:solidFill>
                  <a:schemeClr val="bg1">
                    <a:lumMod val="50000"/>
                  </a:schemeClr>
                </a:solidFill>
              </a:rPr>
              <a:t>        </a:t>
            </a:r>
            <a:r>
              <a:rPr lang="en-US" altLang="zh-TW" sz="1000" dirty="0" err="1">
                <a:solidFill>
                  <a:schemeClr val="bg1">
                    <a:lumMod val="50000"/>
                  </a:schemeClr>
                </a:solidFill>
              </a:rPr>
              <a:t>ServerAlias</a:t>
            </a:r>
            <a:r>
              <a:rPr lang="en-US" altLang="zh-TW" sz="1000" dirty="0">
                <a:solidFill>
                  <a:schemeClr val="bg1">
                    <a:lumMod val="50000"/>
                  </a:schemeClr>
                </a:solidFill>
              </a:rPr>
              <a:t> spl.sytes.net</a:t>
            </a:r>
          </a:p>
          <a:p>
            <a:r>
              <a:rPr lang="en-US" altLang="zh-TW" sz="1000" dirty="0">
                <a:solidFill>
                  <a:schemeClr val="bg1">
                    <a:lumMod val="50000"/>
                  </a:schemeClr>
                </a:solidFill>
              </a:rPr>
              <a:t>        </a:t>
            </a:r>
            <a:r>
              <a:rPr lang="en-US" altLang="zh-TW" sz="1000" dirty="0" err="1">
                <a:solidFill>
                  <a:schemeClr val="bg1">
                    <a:lumMod val="50000"/>
                  </a:schemeClr>
                </a:solidFill>
              </a:rPr>
              <a:t>SSLEngine</a:t>
            </a:r>
            <a:r>
              <a:rPr lang="en-US" altLang="zh-TW" sz="1000" dirty="0">
                <a:solidFill>
                  <a:schemeClr val="bg1">
                    <a:lumMod val="50000"/>
                  </a:schemeClr>
                </a:solidFill>
              </a:rPr>
              <a:t> on</a:t>
            </a:r>
          </a:p>
          <a:p>
            <a:r>
              <a:rPr lang="en-US" altLang="zh-TW" sz="1000" dirty="0">
                <a:solidFill>
                  <a:schemeClr val="bg1">
                    <a:lumMod val="50000"/>
                  </a:schemeClr>
                </a:solidFill>
              </a:rPr>
              <a:t>        </a:t>
            </a:r>
            <a:r>
              <a:rPr lang="en-US" altLang="zh-TW" sz="1000" dirty="0" err="1">
                <a:solidFill>
                  <a:schemeClr val="bg1">
                    <a:lumMod val="50000"/>
                  </a:schemeClr>
                </a:solidFill>
              </a:rPr>
              <a:t>SSLCertificateFile</a:t>
            </a:r>
            <a:r>
              <a:rPr lang="en-US" altLang="zh-TW" sz="1000" dirty="0">
                <a:solidFill>
                  <a:schemeClr val="bg1">
                    <a:lumMod val="50000"/>
                  </a:schemeClr>
                </a:solidFill>
              </a:rPr>
              <a:t> /</a:t>
            </a:r>
            <a:r>
              <a:rPr lang="en-US" altLang="zh-TW" sz="1000" dirty="0" err="1">
                <a:solidFill>
                  <a:schemeClr val="bg1">
                    <a:lumMod val="50000"/>
                  </a:schemeClr>
                </a:solidFill>
              </a:rPr>
              <a:t>etc</a:t>
            </a:r>
            <a:r>
              <a:rPr lang="en-US" altLang="zh-TW" sz="1000" dirty="0">
                <a:solidFill>
                  <a:schemeClr val="bg1">
                    <a:lumMod val="50000"/>
                  </a:schemeClr>
                </a:solidFill>
              </a:rPr>
              <a:t>/</a:t>
            </a:r>
            <a:r>
              <a:rPr lang="en-US" altLang="zh-TW" sz="1000" dirty="0" err="1">
                <a:solidFill>
                  <a:schemeClr val="bg1">
                    <a:lumMod val="50000"/>
                  </a:schemeClr>
                </a:solidFill>
              </a:rPr>
              <a:t>letsencrypt</a:t>
            </a:r>
            <a:r>
              <a:rPr lang="en-US" altLang="zh-TW" sz="1000" dirty="0">
                <a:solidFill>
                  <a:schemeClr val="bg1">
                    <a:lumMod val="50000"/>
                  </a:schemeClr>
                </a:solidFill>
              </a:rPr>
              <a:t>/live/spl.sytes.net/</a:t>
            </a:r>
            <a:r>
              <a:rPr lang="en-US" altLang="zh-TW" sz="1000" dirty="0" err="1">
                <a:solidFill>
                  <a:schemeClr val="bg1">
                    <a:lumMod val="50000"/>
                  </a:schemeClr>
                </a:solidFill>
              </a:rPr>
              <a:t>fullchain.pem</a:t>
            </a:r>
            <a:endParaRPr lang="en-US" altLang="zh-TW" sz="1000" dirty="0">
              <a:solidFill>
                <a:schemeClr val="bg1">
                  <a:lumMod val="50000"/>
                </a:schemeClr>
              </a:solidFill>
            </a:endParaRPr>
          </a:p>
          <a:p>
            <a:r>
              <a:rPr lang="en-US" altLang="zh-TW" sz="1000" dirty="0">
                <a:solidFill>
                  <a:schemeClr val="bg1">
                    <a:lumMod val="50000"/>
                  </a:schemeClr>
                </a:solidFill>
              </a:rPr>
              <a:t>        </a:t>
            </a:r>
            <a:r>
              <a:rPr lang="en-US" altLang="zh-TW" sz="1000" dirty="0" err="1">
                <a:solidFill>
                  <a:schemeClr val="bg1">
                    <a:lumMod val="50000"/>
                  </a:schemeClr>
                </a:solidFill>
              </a:rPr>
              <a:t>SSLCertificateKeyFile</a:t>
            </a:r>
            <a:r>
              <a:rPr lang="en-US" altLang="zh-TW" sz="1000" dirty="0">
                <a:solidFill>
                  <a:schemeClr val="bg1">
                    <a:lumMod val="50000"/>
                  </a:schemeClr>
                </a:solidFill>
              </a:rPr>
              <a:t> /</a:t>
            </a:r>
            <a:r>
              <a:rPr lang="en-US" altLang="zh-TW" sz="1000" dirty="0" err="1">
                <a:solidFill>
                  <a:schemeClr val="bg1">
                    <a:lumMod val="50000"/>
                  </a:schemeClr>
                </a:solidFill>
              </a:rPr>
              <a:t>etc</a:t>
            </a:r>
            <a:r>
              <a:rPr lang="en-US" altLang="zh-TW" sz="1000" dirty="0">
                <a:solidFill>
                  <a:schemeClr val="bg1">
                    <a:lumMod val="50000"/>
                  </a:schemeClr>
                </a:solidFill>
              </a:rPr>
              <a:t>/</a:t>
            </a:r>
            <a:r>
              <a:rPr lang="en-US" altLang="zh-TW" sz="1000" dirty="0" err="1">
                <a:solidFill>
                  <a:schemeClr val="bg1">
                    <a:lumMod val="50000"/>
                  </a:schemeClr>
                </a:solidFill>
              </a:rPr>
              <a:t>letsencrypt</a:t>
            </a:r>
            <a:r>
              <a:rPr lang="en-US" altLang="zh-TW" sz="1000" dirty="0">
                <a:solidFill>
                  <a:schemeClr val="bg1">
                    <a:lumMod val="50000"/>
                  </a:schemeClr>
                </a:solidFill>
              </a:rPr>
              <a:t>/live/spl.sytes.net/</a:t>
            </a:r>
            <a:r>
              <a:rPr lang="en-US" altLang="zh-TW" sz="1000" dirty="0" err="1">
                <a:solidFill>
                  <a:schemeClr val="bg1">
                    <a:lumMod val="50000"/>
                  </a:schemeClr>
                </a:solidFill>
              </a:rPr>
              <a:t>privkey.pem</a:t>
            </a:r>
            <a:r>
              <a:rPr lang="en-US" altLang="zh-TW" sz="1000" dirty="0">
                <a:solidFill>
                  <a:schemeClr val="bg1">
                    <a:lumMod val="50000"/>
                  </a:schemeClr>
                </a:solidFill>
              </a:rPr>
              <a:t>	</a:t>
            </a:r>
          </a:p>
          <a:p>
            <a:r>
              <a:rPr lang="en-US" altLang="zh-TW" sz="1000" dirty="0">
                <a:solidFill>
                  <a:schemeClr val="bg1">
                    <a:lumMod val="50000"/>
                  </a:schemeClr>
                </a:solidFill>
              </a:rPr>
              <a:t>        </a:t>
            </a:r>
            <a:r>
              <a:rPr lang="en-US" altLang="zh-TW" sz="1000" dirty="0" err="1">
                <a:solidFill>
                  <a:schemeClr val="bg1">
                    <a:lumMod val="50000"/>
                  </a:schemeClr>
                </a:solidFill>
              </a:rPr>
              <a:t>RewriteEngine</a:t>
            </a:r>
            <a:r>
              <a:rPr lang="en-US" altLang="zh-TW" sz="1000" dirty="0">
                <a:solidFill>
                  <a:schemeClr val="bg1">
                    <a:lumMod val="50000"/>
                  </a:schemeClr>
                </a:solidFill>
              </a:rPr>
              <a:t> on</a:t>
            </a:r>
          </a:p>
          <a:p>
            <a:r>
              <a:rPr lang="en-US" altLang="zh-TW" sz="1300" dirty="0">
                <a:solidFill>
                  <a:srgbClr val="FF0000"/>
                </a:solidFill>
              </a:rPr>
              <a:t>      </a:t>
            </a:r>
            <a:r>
              <a:rPr lang="en-US" altLang="zh-TW" sz="1300" dirty="0" err="1">
                <a:solidFill>
                  <a:srgbClr val="FF0000"/>
                </a:solidFill>
              </a:rPr>
              <a:t>RewriteCond</a:t>
            </a:r>
            <a:r>
              <a:rPr lang="en-US" altLang="zh-TW" sz="1300" dirty="0">
                <a:solidFill>
                  <a:srgbClr val="FF0000"/>
                </a:solidFill>
              </a:rPr>
              <a:t> %{REQUEST_URI} ^/</a:t>
            </a:r>
            <a:r>
              <a:rPr lang="en-US" altLang="zh-TW" sz="1300" dirty="0" err="1">
                <a:solidFill>
                  <a:srgbClr val="FF0000"/>
                </a:solidFill>
              </a:rPr>
              <a:t>transch</a:t>
            </a:r>
            <a:r>
              <a:rPr lang="en-US" altLang="zh-TW" sz="1300" dirty="0">
                <a:solidFill>
                  <a:srgbClr val="FF0000"/>
                </a:solidFill>
              </a:rPr>
              <a:t>$</a:t>
            </a:r>
          </a:p>
          <a:p>
            <a:r>
              <a:rPr lang="en-US" altLang="zh-TW" sz="1300" dirty="0">
                <a:solidFill>
                  <a:srgbClr val="FF0000"/>
                </a:solidFill>
              </a:rPr>
              <a:t>      </a:t>
            </a:r>
            <a:r>
              <a:rPr lang="en-US" altLang="zh-TW" sz="1300" dirty="0" err="1">
                <a:solidFill>
                  <a:srgbClr val="FF0000"/>
                </a:solidFill>
              </a:rPr>
              <a:t>RewriteRule</a:t>
            </a:r>
            <a:r>
              <a:rPr lang="en-US" altLang="zh-TW" sz="1300" dirty="0">
                <a:solidFill>
                  <a:srgbClr val="FF0000"/>
                </a:solidFill>
              </a:rPr>
              <a:t> ^(.*)$ /</a:t>
            </a:r>
            <a:r>
              <a:rPr lang="en-US" altLang="zh-TW" sz="1300" dirty="0" err="1">
                <a:solidFill>
                  <a:srgbClr val="FF0000"/>
                </a:solidFill>
              </a:rPr>
              <a:t>transch</a:t>
            </a:r>
            <a:r>
              <a:rPr lang="en-US" altLang="zh-TW" sz="1300" dirty="0">
                <a:solidFill>
                  <a:srgbClr val="FF0000"/>
                </a:solidFill>
              </a:rPr>
              <a:t>/ [R=301,L]</a:t>
            </a: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&gt;</a:t>
            </a:r>
          </a:p>
          <a:p>
            <a:endParaRPr lang="en-US" altLang="zh-TW" sz="1000" dirty="0">
              <a:solidFill>
                <a:schemeClr val="bg1">
                  <a:lumMod val="50000"/>
                </a:schemeClr>
              </a:solidFill>
            </a:endParaRPr>
          </a:p>
          <a:p>
            <a:r>
              <a:rPr lang="en-US" altLang="zh-TW" sz="1000" dirty="0">
                <a:solidFill>
                  <a:schemeClr val="bg1">
                    <a:lumMod val="50000"/>
                  </a:schemeClr>
                </a:solidFill>
              </a:rPr>
              <a:t>&lt;Proxy *&gt;</a:t>
            </a:r>
          </a:p>
          <a:p>
            <a:r>
              <a:rPr lang="en-US" altLang="zh-TW" sz="1000" dirty="0">
                <a:solidFill>
                  <a:schemeClr val="bg1">
                    <a:lumMod val="50000"/>
                  </a:schemeClr>
                </a:solidFill>
              </a:rPr>
              <a:t>        Order </a:t>
            </a:r>
            <a:r>
              <a:rPr lang="en-US" altLang="zh-TW" sz="1000" dirty="0" err="1">
                <a:solidFill>
                  <a:schemeClr val="bg1">
                    <a:lumMod val="50000"/>
                  </a:schemeClr>
                </a:solidFill>
              </a:rPr>
              <a:t>allow,deny</a:t>
            </a:r>
            <a:endParaRPr lang="en-US" altLang="zh-TW" sz="1000" dirty="0">
              <a:solidFill>
                <a:schemeClr val="bg1">
                  <a:lumMod val="50000"/>
                </a:schemeClr>
              </a:solidFill>
            </a:endParaRPr>
          </a:p>
          <a:p>
            <a:r>
              <a:rPr lang="en-US" altLang="zh-TW" sz="1000" dirty="0">
                <a:solidFill>
                  <a:schemeClr val="bg1">
                    <a:lumMod val="50000"/>
                  </a:schemeClr>
                </a:solidFill>
              </a:rPr>
              <a:t>        Allow from all</a:t>
            </a:r>
          </a:p>
          <a:p>
            <a:r>
              <a:rPr lang="en-US" altLang="zh-TW" sz="1000" dirty="0">
                <a:solidFill>
                  <a:schemeClr val="bg1">
                    <a:lumMod val="50000"/>
                  </a:schemeClr>
                </a:solidFill>
              </a:rPr>
              <a:t>&lt;/Proxy&gt;</a:t>
            </a:r>
          </a:p>
          <a:p>
            <a:endParaRPr lang="en-US" altLang="zh-TW" sz="1000" dirty="0">
              <a:solidFill>
                <a:schemeClr val="bg1">
                  <a:lumMod val="50000"/>
                </a:schemeClr>
              </a:solidFill>
            </a:endParaRPr>
          </a:p>
          <a:p>
            <a:r>
              <a:rPr lang="en-US" altLang="zh-TW" sz="1000" dirty="0" err="1">
                <a:solidFill>
                  <a:schemeClr val="bg1">
                    <a:lumMod val="50000"/>
                  </a:schemeClr>
                </a:solidFill>
              </a:rPr>
              <a:t>ProxyPreserveHost</a:t>
            </a:r>
            <a:r>
              <a:rPr lang="en-US" altLang="zh-TW" sz="1000" dirty="0">
                <a:solidFill>
                  <a:schemeClr val="bg1">
                    <a:lumMod val="50000"/>
                  </a:schemeClr>
                </a:solidFill>
              </a:rPr>
              <a:t> On</a:t>
            </a:r>
          </a:p>
          <a:p>
            <a:r>
              <a:rPr lang="en-US" altLang="zh-TW" sz="1000" dirty="0" err="1">
                <a:solidFill>
                  <a:schemeClr val="bg1">
                    <a:lumMod val="50000"/>
                  </a:schemeClr>
                </a:solidFill>
              </a:rPr>
              <a:t>ProxyRequests</a:t>
            </a:r>
            <a:r>
              <a:rPr lang="en-US" altLang="zh-TW" sz="1000" dirty="0">
                <a:solidFill>
                  <a:schemeClr val="bg1">
                    <a:lumMod val="50000"/>
                  </a:schemeClr>
                </a:solidFill>
              </a:rPr>
              <a:t> Off</a:t>
            </a:r>
          </a:p>
          <a:p>
            <a:r>
              <a:rPr lang="en-US" altLang="zh-TW" sz="1300" dirty="0" err="1">
                <a:solidFill>
                  <a:srgbClr val="FF0000"/>
                </a:solidFill>
              </a:rPr>
              <a:t>ProxyPass</a:t>
            </a:r>
            <a:r>
              <a:rPr lang="en-US" altLang="zh-TW" sz="1300" dirty="0">
                <a:solidFill>
                  <a:srgbClr val="FF0000"/>
                </a:solidFill>
              </a:rPr>
              <a:t> /</a:t>
            </a:r>
            <a:r>
              <a:rPr lang="en-US" altLang="zh-TW" sz="1300" dirty="0" err="1">
                <a:solidFill>
                  <a:srgbClr val="FF0000"/>
                </a:solidFill>
              </a:rPr>
              <a:t>transch</a:t>
            </a:r>
            <a:r>
              <a:rPr lang="en-US" altLang="zh-TW" sz="1300" dirty="0">
                <a:solidFill>
                  <a:srgbClr val="FF0000"/>
                </a:solidFill>
              </a:rPr>
              <a:t>/ http://localhost:9527/</a:t>
            </a:r>
          </a:p>
          <a:p>
            <a:r>
              <a:rPr lang="en-US" altLang="zh-TW" sz="1300" dirty="0" err="1">
                <a:solidFill>
                  <a:srgbClr val="FF0000"/>
                </a:solidFill>
              </a:rPr>
              <a:t>ProxyPassReverse</a:t>
            </a:r>
            <a:r>
              <a:rPr lang="en-US" altLang="zh-TW" sz="1300" dirty="0">
                <a:solidFill>
                  <a:srgbClr val="FF0000"/>
                </a:solidFill>
              </a:rPr>
              <a:t> /</a:t>
            </a:r>
            <a:r>
              <a:rPr lang="en-US" altLang="zh-TW" sz="1300" dirty="0" err="1">
                <a:solidFill>
                  <a:srgbClr val="FF0000"/>
                </a:solidFill>
              </a:rPr>
              <a:t>transch</a:t>
            </a:r>
            <a:r>
              <a:rPr lang="en-US" altLang="zh-TW" sz="1300" dirty="0">
                <a:solidFill>
                  <a:srgbClr val="FF0000"/>
                </a:solidFill>
              </a:rPr>
              <a:t>/ http://localhost:9527/</a:t>
            </a:r>
          </a:p>
        </p:txBody>
      </p:sp>
      <p:sp>
        <p:nvSpPr>
          <p:cNvPr id="6" name="矩形 5">
            <a:extLst>
              <a:ext uri="{FF2B5EF4-FFF2-40B4-BE49-F238E27FC236}">
                <a16:creationId xmlns:a16="http://schemas.microsoft.com/office/drawing/2014/main" id="{9DDED119-8E9C-4478-BC87-371A3C770F33}"/>
              </a:ext>
            </a:extLst>
          </p:cNvPr>
          <p:cNvSpPr/>
          <p:nvPr/>
        </p:nvSpPr>
        <p:spPr>
          <a:xfrm>
            <a:off x="9513225" y="6182801"/>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7" name="文字方塊 6">
            <a:extLst>
              <a:ext uri="{FF2B5EF4-FFF2-40B4-BE49-F238E27FC236}">
                <a16:creationId xmlns:a16="http://schemas.microsoft.com/office/drawing/2014/main" id="{31BF4ECA-90E6-4C35-857C-EB1E58545799}"/>
              </a:ext>
            </a:extLst>
          </p:cNvPr>
          <p:cNvSpPr txBox="1"/>
          <p:nvPr/>
        </p:nvSpPr>
        <p:spPr>
          <a:xfrm>
            <a:off x="9873225" y="6182801"/>
            <a:ext cx="180049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腳本新增的配置</a:t>
            </a:r>
          </a:p>
        </p:txBody>
      </p:sp>
    </p:spTree>
    <p:extLst>
      <p:ext uri="{BB962C8B-B14F-4D97-AF65-F5344CB8AC3E}">
        <p14:creationId xmlns:p14="http://schemas.microsoft.com/office/powerpoint/2010/main" val="376844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DAD1C455-6292-4230-A95C-1C1F119B0116}"/>
              </a:ext>
            </a:extLst>
          </p:cNvPr>
          <p:cNvPicPr>
            <a:picLocks noChangeAspect="1"/>
          </p:cNvPicPr>
          <p:nvPr/>
        </p:nvPicPr>
        <p:blipFill>
          <a:blip r:embed="rId3"/>
          <a:stretch>
            <a:fillRect/>
          </a:stretch>
        </p:blipFill>
        <p:spPr>
          <a:xfrm>
            <a:off x="563563" y="2532809"/>
            <a:ext cx="5334744" cy="2915057"/>
          </a:xfrm>
          <a:prstGeom prst="rect">
            <a:avLst/>
          </a:prstGeom>
        </p:spPr>
      </p:pic>
      <p:sp>
        <p:nvSpPr>
          <p:cNvPr id="15" name="矩形: 圓角 14">
            <a:extLst>
              <a:ext uri="{FF2B5EF4-FFF2-40B4-BE49-F238E27FC236}">
                <a16:creationId xmlns:a16="http://schemas.microsoft.com/office/drawing/2014/main" id="{FBB88829-0DB1-4B49-BBCB-3030C002AD33}"/>
              </a:ext>
            </a:extLst>
          </p:cNvPr>
          <p:cNvSpPr/>
          <p:nvPr/>
        </p:nvSpPr>
        <p:spPr>
          <a:xfrm>
            <a:off x="6829425" y="2247264"/>
            <a:ext cx="4476750" cy="3486149"/>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Docker</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容器運作情形</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a:p>
            <a:pPr algn="ct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經由</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Reverse Proxy</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將需求轉入容器中</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31</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a:t>
            </a:r>
            <a:r>
              <a:rPr lang="zh-TW" altLang="en-US" sz="3500" b="1" dirty="0">
                <a:solidFill>
                  <a:schemeClr val="tx1">
                    <a:lumMod val="75000"/>
                    <a:lumOff val="25000"/>
                  </a:schemeClr>
                </a:solidFill>
                <a:latin typeface="Montserrat Light" panose="00000400000000000000" pitchFamily="50" charset="0"/>
              </a:rPr>
              <a:t> 系統運作情形</a:t>
            </a:r>
          </a:p>
        </p:txBody>
      </p:sp>
      <p:sp>
        <p:nvSpPr>
          <p:cNvPr id="10" name="矩形 9">
            <a:extLst>
              <a:ext uri="{FF2B5EF4-FFF2-40B4-BE49-F238E27FC236}">
                <a16:creationId xmlns:a16="http://schemas.microsoft.com/office/drawing/2014/main" id="{8BF5A402-5B91-4C26-895B-A91CFCB53FB2}"/>
              </a:ext>
            </a:extLst>
          </p:cNvPr>
          <p:cNvSpPr/>
          <p:nvPr/>
        </p:nvSpPr>
        <p:spPr>
          <a:xfrm>
            <a:off x="733651" y="3614943"/>
            <a:ext cx="1110343"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91EA231-AF1A-4122-A1F7-F4D90EB8C965}"/>
              </a:ext>
            </a:extLst>
          </p:cNvPr>
          <p:cNvSpPr/>
          <p:nvPr/>
        </p:nvSpPr>
        <p:spPr>
          <a:xfrm>
            <a:off x="733650" y="4165515"/>
            <a:ext cx="1110343"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Google Shape;2319;p37">
            <a:extLst>
              <a:ext uri="{FF2B5EF4-FFF2-40B4-BE49-F238E27FC236}">
                <a16:creationId xmlns:a16="http://schemas.microsoft.com/office/drawing/2014/main" id="{88B3E459-571E-40E0-A37B-33FC13C71105}"/>
              </a:ext>
            </a:extLst>
          </p:cNvPr>
          <p:cNvSpPr/>
          <p:nvPr/>
        </p:nvSpPr>
        <p:spPr>
          <a:xfrm>
            <a:off x="9513225" y="6181979"/>
            <a:ext cx="360000" cy="3600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FF0000"/>
              </a:solidFill>
              <a:latin typeface="Montserrat Medium"/>
              <a:ea typeface="Montserrat Medium"/>
              <a:cs typeface="Montserrat Medium"/>
              <a:sym typeface="Montserrat Medium"/>
            </a:endParaRPr>
          </a:p>
        </p:txBody>
      </p:sp>
      <p:sp>
        <p:nvSpPr>
          <p:cNvPr id="21" name="文字方塊 20">
            <a:extLst>
              <a:ext uri="{FF2B5EF4-FFF2-40B4-BE49-F238E27FC236}">
                <a16:creationId xmlns:a16="http://schemas.microsoft.com/office/drawing/2014/main" id="{2C808D3C-478C-4A64-96EC-487F48BA143B}"/>
              </a:ext>
            </a:extLst>
          </p:cNvPr>
          <p:cNvSpPr txBox="1"/>
          <p:nvPr/>
        </p:nvSpPr>
        <p:spPr>
          <a:xfrm>
            <a:off x="9873225" y="6182801"/>
            <a:ext cx="2262158"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透過腳本建立的容器</a:t>
            </a:r>
          </a:p>
        </p:txBody>
      </p:sp>
    </p:spTree>
    <p:extLst>
      <p:ext uri="{BB962C8B-B14F-4D97-AF65-F5344CB8AC3E}">
        <p14:creationId xmlns:p14="http://schemas.microsoft.com/office/powerpoint/2010/main" val="5551486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32</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a:t>
            </a:r>
          </a:p>
        </p:txBody>
      </p:sp>
      <p:sp>
        <p:nvSpPr>
          <p:cNvPr id="6" name="矩形: 圓角 5">
            <a:extLst>
              <a:ext uri="{FF2B5EF4-FFF2-40B4-BE49-F238E27FC236}">
                <a16:creationId xmlns:a16="http://schemas.microsoft.com/office/drawing/2014/main" id="{4A5037B7-08FC-48A3-B263-2B3F38D12FFA}"/>
              </a:ext>
            </a:extLst>
          </p:cNvPr>
          <p:cNvSpPr/>
          <p:nvPr/>
        </p:nvSpPr>
        <p:spPr>
          <a:xfrm>
            <a:off x="3714750" y="2390775"/>
            <a:ext cx="476250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hlinkClick r:id="rId3"/>
              </a:rPr>
              <a:t>https://github.com/Spl6026/DevOps-Docker-ssl</a:t>
            </a:r>
            <a:endParaRPr lang="zh-TW" altLang="en-US" dirty="0">
              <a:solidFill>
                <a:srgbClr val="A0A09E"/>
              </a:solidFill>
            </a:endParaRPr>
          </a:p>
        </p:txBody>
      </p:sp>
      <p:sp>
        <p:nvSpPr>
          <p:cNvPr id="7" name="矩形: 圓角 6">
            <a:extLst>
              <a:ext uri="{FF2B5EF4-FFF2-40B4-BE49-F238E27FC236}">
                <a16:creationId xmlns:a16="http://schemas.microsoft.com/office/drawing/2014/main" id="{81102B96-6D33-498A-82FD-8C786FF64181}"/>
              </a:ext>
            </a:extLst>
          </p:cNvPr>
          <p:cNvSpPr/>
          <p:nvPr/>
        </p:nvSpPr>
        <p:spPr>
          <a:xfrm>
            <a:off x="3714750" y="3429000"/>
            <a:ext cx="476250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hlinkClick r:id="rId4"/>
              </a:rPr>
              <a:t>https://spl.sytes.net/transch/</a:t>
            </a:r>
            <a:endParaRPr lang="zh-TW" altLang="en-US" dirty="0">
              <a:solidFill>
                <a:srgbClr val="A0A09E"/>
              </a:solidFill>
            </a:endParaRPr>
          </a:p>
        </p:txBody>
      </p:sp>
      <p:sp>
        <p:nvSpPr>
          <p:cNvPr id="8" name="矩形: 圓角 7">
            <a:extLst>
              <a:ext uri="{FF2B5EF4-FFF2-40B4-BE49-F238E27FC236}">
                <a16:creationId xmlns:a16="http://schemas.microsoft.com/office/drawing/2014/main" id="{5D6CF4A5-6218-4381-ACEB-9707D7969C57}"/>
              </a:ext>
            </a:extLst>
          </p:cNvPr>
          <p:cNvSpPr/>
          <p:nvPr/>
        </p:nvSpPr>
        <p:spPr>
          <a:xfrm>
            <a:off x="3714750" y="4465619"/>
            <a:ext cx="476250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hlinkClick r:id="rId5"/>
              </a:rPr>
              <a:t>https://spl.sytes.net/php/</a:t>
            </a:r>
            <a:endParaRPr lang="zh-TW" altLang="en-US" dirty="0">
              <a:solidFill>
                <a:srgbClr val="A0A09E"/>
              </a:solidFill>
            </a:endParaRPr>
          </a:p>
        </p:txBody>
      </p:sp>
      <p:sp>
        <p:nvSpPr>
          <p:cNvPr id="11" name="矩形: 圓角 10">
            <a:extLst>
              <a:ext uri="{FF2B5EF4-FFF2-40B4-BE49-F238E27FC236}">
                <a16:creationId xmlns:a16="http://schemas.microsoft.com/office/drawing/2014/main" id="{661BBF55-21CC-49A5-8953-7210EF88E795}"/>
              </a:ext>
            </a:extLst>
          </p:cNvPr>
          <p:cNvSpPr/>
          <p:nvPr/>
        </p:nvSpPr>
        <p:spPr>
          <a:xfrm>
            <a:off x="3714750" y="5502924"/>
            <a:ext cx="476250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hlinkClick r:id="rId6"/>
              </a:rPr>
              <a:t>http://spl.sytes.net:8080/</a:t>
            </a:r>
            <a:endParaRPr lang="en-US" altLang="zh-TW" dirty="0">
              <a:solidFill>
                <a:srgbClr val="A0A09E"/>
              </a:solidFill>
            </a:endParaRPr>
          </a:p>
        </p:txBody>
      </p:sp>
    </p:spTree>
    <p:extLst>
      <p:ext uri="{BB962C8B-B14F-4D97-AF65-F5344CB8AC3E}">
        <p14:creationId xmlns:p14="http://schemas.microsoft.com/office/powerpoint/2010/main" val="31635055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33</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未來工作</a:t>
            </a:r>
          </a:p>
        </p:txBody>
      </p:sp>
      <p:pic>
        <p:nvPicPr>
          <p:cNvPr id="5" name="圖形 4">
            <a:extLst>
              <a:ext uri="{FF2B5EF4-FFF2-40B4-BE49-F238E27FC236}">
                <a16:creationId xmlns:a16="http://schemas.microsoft.com/office/drawing/2014/main" id="{005B9D35-0845-412E-961F-FABEA4E3B1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44903" y="2805570"/>
            <a:ext cx="1440000" cy="1440000"/>
          </a:xfrm>
          <a:prstGeom prst="rect">
            <a:avLst/>
          </a:prstGeom>
        </p:spPr>
      </p:pic>
    </p:spTree>
    <p:extLst>
      <p:ext uri="{BB962C8B-B14F-4D97-AF65-F5344CB8AC3E}">
        <p14:creationId xmlns:p14="http://schemas.microsoft.com/office/powerpoint/2010/main" val="1674933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4" name="Shape 7">
            <a:extLst>
              <a:ext uri="{FF2B5EF4-FFF2-40B4-BE49-F238E27FC236}">
                <a16:creationId xmlns:a16="http://schemas.microsoft.com/office/drawing/2014/main" id="{AB36938B-A752-4685-A229-1C4F7D096815}"/>
              </a:ext>
            </a:extLst>
          </p:cNvPr>
          <p:cNvSpPr/>
          <p:nvPr/>
        </p:nvSpPr>
        <p:spPr>
          <a:xfrm>
            <a:off x="2937838" y="3314846"/>
            <a:ext cx="1914185" cy="17396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929292">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43" name="Shape 6">
            <a:extLst>
              <a:ext uri="{FF2B5EF4-FFF2-40B4-BE49-F238E27FC236}">
                <a16:creationId xmlns:a16="http://schemas.microsoft.com/office/drawing/2014/main" id="{DFED0F5A-0358-4DAE-AA89-B8DC19581B44}"/>
              </a:ext>
            </a:extLst>
          </p:cNvPr>
          <p:cNvSpPr/>
          <p:nvPr/>
        </p:nvSpPr>
        <p:spPr>
          <a:xfrm>
            <a:off x="1029562" y="3314845"/>
            <a:ext cx="1914185" cy="17396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758187"/>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549276" y="6308727"/>
            <a:ext cx="563564" cy="365125"/>
          </a:xfrm>
        </p:spPr>
        <p:txBody>
          <a:bodyPr/>
          <a:lstStyle/>
          <a:p>
            <a:fld id="{E97ECB15-F748-C140-A5C3-CF0090C943BA}" type="slidenum">
              <a:rPr lang="en-US" smtClean="0"/>
              <a:pPr/>
              <a:t>34</a:t>
            </a:fld>
            <a:endParaRPr lang="en-US" dirty="0"/>
          </a:p>
        </p:txBody>
      </p:sp>
      <p:sp>
        <p:nvSpPr>
          <p:cNvPr id="46" name="Shape 8">
            <a:extLst>
              <a:ext uri="{FF2B5EF4-FFF2-40B4-BE49-F238E27FC236}">
                <a16:creationId xmlns:a16="http://schemas.microsoft.com/office/drawing/2014/main" id="{7874326F-0CAA-4371-900F-7225414AC510}"/>
              </a:ext>
            </a:extLst>
          </p:cNvPr>
          <p:cNvSpPr/>
          <p:nvPr/>
        </p:nvSpPr>
        <p:spPr>
          <a:xfrm>
            <a:off x="3123834" y="2777934"/>
            <a:ext cx="1914185" cy="22748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92929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47" name="Shape 9">
            <a:extLst>
              <a:ext uri="{FF2B5EF4-FFF2-40B4-BE49-F238E27FC236}">
                <a16:creationId xmlns:a16="http://schemas.microsoft.com/office/drawing/2014/main" id="{7CDD054F-C1D5-41BF-A522-FD3F8169AA41}"/>
              </a:ext>
            </a:extLst>
          </p:cNvPr>
          <p:cNvSpPr/>
          <p:nvPr/>
        </p:nvSpPr>
        <p:spPr>
          <a:xfrm>
            <a:off x="5023243" y="2777934"/>
            <a:ext cx="1914185" cy="2274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758187">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49" name="Shape 10">
            <a:extLst>
              <a:ext uri="{FF2B5EF4-FFF2-40B4-BE49-F238E27FC236}">
                <a16:creationId xmlns:a16="http://schemas.microsoft.com/office/drawing/2014/main" id="{925608B8-9747-45CD-96F5-31A82FDE65D3}"/>
              </a:ext>
            </a:extLst>
          </p:cNvPr>
          <p:cNvSpPr/>
          <p:nvPr/>
        </p:nvSpPr>
        <p:spPr>
          <a:xfrm>
            <a:off x="5298453" y="2050964"/>
            <a:ext cx="1914183" cy="29998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B9AF9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50" name="Shape 11">
            <a:extLst>
              <a:ext uri="{FF2B5EF4-FFF2-40B4-BE49-F238E27FC236}">
                <a16:creationId xmlns:a16="http://schemas.microsoft.com/office/drawing/2014/main" id="{E6BE3DA1-BEE9-4657-9C48-50A740BA46C0}"/>
              </a:ext>
            </a:extLst>
          </p:cNvPr>
          <p:cNvSpPr/>
          <p:nvPr/>
        </p:nvSpPr>
        <p:spPr>
          <a:xfrm>
            <a:off x="7203898" y="2050964"/>
            <a:ext cx="1914185" cy="29998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D8CFB6">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52" name="Shape 12">
            <a:extLst>
              <a:ext uri="{FF2B5EF4-FFF2-40B4-BE49-F238E27FC236}">
                <a16:creationId xmlns:a16="http://schemas.microsoft.com/office/drawing/2014/main" id="{2583015B-1859-430F-9A2A-5C65A02CEEE9}"/>
              </a:ext>
            </a:extLst>
          </p:cNvPr>
          <p:cNvSpPr/>
          <p:nvPr/>
        </p:nvSpPr>
        <p:spPr>
          <a:xfrm>
            <a:off x="7372181" y="1338796"/>
            <a:ext cx="1914185" cy="3713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ACD1C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53" name="Shape 13">
            <a:extLst>
              <a:ext uri="{FF2B5EF4-FFF2-40B4-BE49-F238E27FC236}">
                <a16:creationId xmlns:a16="http://schemas.microsoft.com/office/drawing/2014/main" id="{344AAB5F-4178-412A-AE50-F8F5C2C5408B}"/>
              </a:ext>
            </a:extLst>
          </p:cNvPr>
          <p:cNvSpPr/>
          <p:nvPr/>
        </p:nvSpPr>
        <p:spPr>
          <a:xfrm>
            <a:off x="9273703" y="1338796"/>
            <a:ext cx="1914185" cy="3713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ACD1C9">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92" name="TextBox 91">
            <a:extLst>
              <a:ext uri="{FF2B5EF4-FFF2-40B4-BE49-F238E27FC236}">
                <a16:creationId xmlns:a16="http://schemas.microsoft.com/office/drawing/2014/main" id="{1BAB1A8A-A694-4531-A4EF-E1F7B38F4F0E}"/>
              </a:ext>
            </a:extLst>
          </p:cNvPr>
          <p:cNvSpPr txBox="1"/>
          <p:nvPr/>
        </p:nvSpPr>
        <p:spPr>
          <a:xfrm>
            <a:off x="1763595" y="5168319"/>
            <a:ext cx="2360304" cy="400110"/>
          </a:xfrm>
          <a:prstGeom prst="rect">
            <a:avLst/>
          </a:prstGeom>
          <a:noFill/>
        </p:spPr>
        <p:txBody>
          <a:bodyPr wrap="square" rtlCol="0">
            <a:spAutoFit/>
          </a:bodyPr>
          <a:lstStyle/>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報告書撰寫</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93" name="TextBox 92">
            <a:extLst>
              <a:ext uri="{FF2B5EF4-FFF2-40B4-BE49-F238E27FC236}">
                <a16:creationId xmlns:a16="http://schemas.microsoft.com/office/drawing/2014/main" id="{B636E39D-E779-4E02-B9AC-C3DE0622909C}"/>
              </a:ext>
            </a:extLst>
          </p:cNvPr>
          <p:cNvSpPr txBox="1"/>
          <p:nvPr/>
        </p:nvSpPr>
        <p:spPr>
          <a:xfrm>
            <a:off x="3809429" y="5172760"/>
            <a:ext cx="2457180" cy="400110"/>
          </a:xfrm>
          <a:prstGeom prst="rect">
            <a:avLst/>
          </a:prstGeom>
          <a:noFill/>
        </p:spPr>
        <p:txBody>
          <a:bodyPr wrap="square" rtlCol="0">
            <a:spAutoFit/>
          </a:bodyPr>
          <a:lstStyle/>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海報製作</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94" name="TextBox 93">
            <a:extLst>
              <a:ext uri="{FF2B5EF4-FFF2-40B4-BE49-F238E27FC236}">
                <a16:creationId xmlns:a16="http://schemas.microsoft.com/office/drawing/2014/main" id="{6B51D928-7DF2-4625-B9CB-73A3444CC79D}"/>
              </a:ext>
            </a:extLst>
          </p:cNvPr>
          <p:cNvSpPr txBox="1"/>
          <p:nvPr/>
        </p:nvSpPr>
        <p:spPr>
          <a:xfrm>
            <a:off x="6600736" y="5172760"/>
            <a:ext cx="1223800" cy="400110"/>
          </a:xfrm>
          <a:prstGeom prst="rect">
            <a:avLst/>
          </a:prstGeom>
          <a:noFill/>
        </p:spPr>
        <p:txBody>
          <a:bodyPr wrap="square" rtlCol="0">
            <a:spAutoFit/>
          </a:bodyPr>
          <a:lstStyle/>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專題展</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9" name="TextBox 34">
            <a:extLst>
              <a:ext uri="{FF2B5EF4-FFF2-40B4-BE49-F238E27FC236}">
                <a16:creationId xmlns:a16="http://schemas.microsoft.com/office/drawing/2014/main" id="{51705102-E783-4122-9BD8-DE9ABBFD96A9}"/>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未來工作</a:t>
            </a:r>
          </a:p>
        </p:txBody>
      </p:sp>
      <p:sp>
        <p:nvSpPr>
          <p:cNvPr id="30" name="TextBox 93">
            <a:extLst>
              <a:ext uri="{FF2B5EF4-FFF2-40B4-BE49-F238E27FC236}">
                <a16:creationId xmlns:a16="http://schemas.microsoft.com/office/drawing/2014/main" id="{7F9843E9-EB6F-4947-BEA1-927E368518D6}"/>
              </a:ext>
            </a:extLst>
          </p:cNvPr>
          <p:cNvSpPr txBox="1"/>
          <p:nvPr/>
        </p:nvSpPr>
        <p:spPr>
          <a:xfrm>
            <a:off x="8238746" y="5172760"/>
            <a:ext cx="2069914" cy="707886"/>
          </a:xfrm>
          <a:prstGeom prst="rect">
            <a:avLst/>
          </a:prstGeom>
          <a:noFill/>
        </p:spPr>
        <p:txBody>
          <a:bodyPr wrap="square" rtlCol="0">
            <a:spAutoFit/>
          </a:bodyPr>
          <a:lstStyle/>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專題報告書</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專題光碟</a:t>
            </a:r>
          </a:p>
        </p:txBody>
      </p:sp>
      <p:pic>
        <p:nvPicPr>
          <p:cNvPr id="4" name="圖形 3">
            <a:extLst>
              <a:ext uri="{FF2B5EF4-FFF2-40B4-BE49-F238E27FC236}">
                <a16:creationId xmlns:a16="http://schemas.microsoft.com/office/drawing/2014/main" id="{B4A94406-589D-4B20-9DF8-BAFD1CAF2A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3703" y="4027786"/>
            <a:ext cx="720000" cy="720000"/>
          </a:xfrm>
          <a:prstGeom prst="rect">
            <a:avLst/>
          </a:prstGeom>
        </p:spPr>
      </p:pic>
      <p:pic>
        <p:nvPicPr>
          <p:cNvPr id="7" name="圖形 6">
            <a:extLst>
              <a:ext uri="{FF2B5EF4-FFF2-40B4-BE49-F238E27FC236}">
                <a16:creationId xmlns:a16="http://schemas.microsoft.com/office/drawing/2014/main" id="{7F61C3CB-E93E-4847-A09B-4608F5D950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6120" y="4027786"/>
            <a:ext cx="720000" cy="720000"/>
          </a:xfrm>
          <a:prstGeom prst="rect">
            <a:avLst/>
          </a:prstGeom>
        </p:spPr>
      </p:pic>
      <p:pic>
        <p:nvPicPr>
          <p:cNvPr id="10" name="圖形 9">
            <a:extLst>
              <a:ext uri="{FF2B5EF4-FFF2-40B4-BE49-F238E27FC236}">
                <a16:creationId xmlns:a16="http://schemas.microsoft.com/office/drawing/2014/main" id="{77D7C6EE-F0C7-4162-9A71-23C9BA571A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7838" y="4027786"/>
            <a:ext cx="720000" cy="720000"/>
          </a:xfrm>
          <a:prstGeom prst="rect">
            <a:avLst/>
          </a:prstGeom>
        </p:spPr>
      </p:pic>
      <p:pic>
        <p:nvPicPr>
          <p:cNvPr id="14" name="圖形 13">
            <a:extLst>
              <a:ext uri="{FF2B5EF4-FFF2-40B4-BE49-F238E27FC236}">
                <a16:creationId xmlns:a16="http://schemas.microsoft.com/office/drawing/2014/main" id="{E8E6BABD-989B-4C81-B4F0-ACEE1C0622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72110" y="4027786"/>
            <a:ext cx="720000" cy="720000"/>
          </a:xfrm>
          <a:prstGeom prst="rect">
            <a:avLst/>
          </a:prstGeom>
        </p:spPr>
      </p:pic>
    </p:spTree>
    <p:extLst>
      <p:ext uri="{BB962C8B-B14F-4D97-AF65-F5344CB8AC3E}">
        <p14:creationId xmlns:p14="http://schemas.microsoft.com/office/powerpoint/2010/main" val="41636438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DED2CF7-5881-4105-B5E6-FA09B64DC446}"/>
              </a:ext>
            </a:extLst>
          </p:cNvPr>
          <p:cNvGraphicFramePr>
            <a:graphicFrameLocks noGrp="1"/>
          </p:cNvGraphicFramePr>
          <p:nvPr>
            <p:extLst>
              <p:ext uri="{D42A27DB-BD31-4B8C-83A1-F6EECF244321}">
                <p14:modId xmlns:p14="http://schemas.microsoft.com/office/powerpoint/2010/main" val="2728986481"/>
              </p:ext>
            </p:extLst>
          </p:nvPr>
        </p:nvGraphicFramePr>
        <p:xfrm>
          <a:off x="2089090" y="2301363"/>
          <a:ext cx="8013820" cy="3549760"/>
        </p:xfrm>
        <a:graphic>
          <a:graphicData uri="http://schemas.openxmlformats.org/drawingml/2006/table">
            <a:tbl>
              <a:tblPr firstRow="1" firstCol="1" bandRow="1">
                <a:tableStyleId>{74C1A8A3-306A-4EB7-A6B1-4F7E0EB9C5D6}</a:tableStyleId>
              </a:tblPr>
              <a:tblGrid>
                <a:gridCol w="1838484">
                  <a:extLst>
                    <a:ext uri="{9D8B030D-6E8A-4147-A177-3AD203B41FA5}">
                      <a16:colId xmlns:a16="http://schemas.microsoft.com/office/drawing/2014/main" val="324027848"/>
                    </a:ext>
                  </a:extLst>
                </a:gridCol>
                <a:gridCol w="771917">
                  <a:extLst>
                    <a:ext uri="{9D8B030D-6E8A-4147-A177-3AD203B41FA5}">
                      <a16:colId xmlns:a16="http://schemas.microsoft.com/office/drawing/2014/main" val="954683268"/>
                    </a:ext>
                  </a:extLst>
                </a:gridCol>
                <a:gridCol w="771917">
                  <a:extLst>
                    <a:ext uri="{9D8B030D-6E8A-4147-A177-3AD203B41FA5}">
                      <a16:colId xmlns:a16="http://schemas.microsoft.com/office/drawing/2014/main" val="1211984133"/>
                    </a:ext>
                  </a:extLst>
                </a:gridCol>
                <a:gridCol w="771917">
                  <a:extLst>
                    <a:ext uri="{9D8B030D-6E8A-4147-A177-3AD203B41FA5}">
                      <a16:colId xmlns:a16="http://schemas.microsoft.com/office/drawing/2014/main" val="915575674"/>
                    </a:ext>
                  </a:extLst>
                </a:gridCol>
                <a:gridCol w="771917">
                  <a:extLst>
                    <a:ext uri="{9D8B030D-6E8A-4147-A177-3AD203B41FA5}">
                      <a16:colId xmlns:a16="http://schemas.microsoft.com/office/drawing/2014/main" val="2756257409"/>
                    </a:ext>
                  </a:extLst>
                </a:gridCol>
                <a:gridCol w="771917">
                  <a:extLst>
                    <a:ext uri="{9D8B030D-6E8A-4147-A177-3AD203B41FA5}">
                      <a16:colId xmlns:a16="http://schemas.microsoft.com/office/drawing/2014/main" val="1343825250"/>
                    </a:ext>
                  </a:extLst>
                </a:gridCol>
                <a:gridCol w="771917">
                  <a:extLst>
                    <a:ext uri="{9D8B030D-6E8A-4147-A177-3AD203B41FA5}">
                      <a16:colId xmlns:a16="http://schemas.microsoft.com/office/drawing/2014/main" val="3428623601"/>
                    </a:ext>
                  </a:extLst>
                </a:gridCol>
                <a:gridCol w="771917">
                  <a:extLst>
                    <a:ext uri="{9D8B030D-6E8A-4147-A177-3AD203B41FA5}">
                      <a16:colId xmlns:a16="http://schemas.microsoft.com/office/drawing/2014/main" val="4109417195"/>
                    </a:ext>
                  </a:extLst>
                </a:gridCol>
                <a:gridCol w="771917">
                  <a:extLst>
                    <a:ext uri="{9D8B030D-6E8A-4147-A177-3AD203B41FA5}">
                      <a16:colId xmlns:a16="http://schemas.microsoft.com/office/drawing/2014/main" val="1479513087"/>
                    </a:ext>
                  </a:extLst>
                </a:gridCol>
              </a:tblGrid>
              <a:tr h="443720">
                <a:tc>
                  <a:txBody>
                    <a:bodyPr/>
                    <a:lstStyle/>
                    <a:p>
                      <a:r>
                        <a:rPr lang="zh-TW" sz="1200" b="0" kern="100" dirty="0">
                          <a:solidFill>
                            <a:schemeClr val="tx1">
                              <a:lumMod val="85000"/>
                              <a:lumOff val="15000"/>
                            </a:schemeClr>
                          </a:solidFill>
                          <a:effectLst/>
                        </a:rPr>
                        <a:t>研究計畫表</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2</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3</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4</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5</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6</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7</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8</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9</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735233451"/>
                  </a:ext>
                </a:extLst>
              </a:tr>
              <a:tr h="443720">
                <a:tc>
                  <a:txBody>
                    <a:bodyPr/>
                    <a:lstStyle/>
                    <a:p>
                      <a:r>
                        <a:rPr lang="en-US" sz="1200" b="0" kern="100" dirty="0">
                          <a:solidFill>
                            <a:schemeClr val="tx1">
                              <a:lumMod val="85000"/>
                              <a:lumOff val="15000"/>
                            </a:schemeClr>
                          </a:solidFill>
                          <a:effectLst/>
                        </a:rPr>
                        <a:t>1.</a:t>
                      </a:r>
                      <a:r>
                        <a:rPr lang="zh-TW" sz="1200" b="0" kern="100" dirty="0">
                          <a:solidFill>
                            <a:schemeClr val="tx1">
                              <a:lumMod val="85000"/>
                              <a:lumOff val="15000"/>
                            </a:schemeClr>
                          </a:solidFill>
                          <a:effectLst/>
                        </a:rPr>
                        <a:t>了解背景知識</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1028013209"/>
                  </a:ext>
                </a:extLst>
              </a:tr>
              <a:tr h="443720">
                <a:tc>
                  <a:txBody>
                    <a:bodyPr/>
                    <a:lstStyle/>
                    <a:p>
                      <a:r>
                        <a:rPr lang="en-US" sz="1200" b="0" kern="100" dirty="0">
                          <a:solidFill>
                            <a:schemeClr val="tx1">
                              <a:lumMod val="85000"/>
                              <a:lumOff val="15000"/>
                            </a:schemeClr>
                          </a:solidFill>
                          <a:effectLst/>
                        </a:rPr>
                        <a:t>2.</a:t>
                      </a:r>
                      <a:r>
                        <a:rPr lang="zh-TW" sz="1200" b="0" kern="100" dirty="0">
                          <a:solidFill>
                            <a:schemeClr val="tx1">
                              <a:lumMod val="85000"/>
                              <a:lumOff val="15000"/>
                            </a:schemeClr>
                          </a:solidFill>
                          <a:effectLst/>
                        </a:rPr>
                        <a:t>建置基本網路應用程式</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29094893"/>
                  </a:ext>
                </a:extLst>
              </a:tr>
              <a:tr h="443720">
                <a:tc>
                  <a:txBody>
                    <a:bodyPr/>
                    <a:lstStyle/>
                    <a:p>
                      <a:r>
                        <a:rPr lang="en-US" sz="1200" b="0" kern="100" dirty="0">
                          <a:solidFill>
                            <a:schemeClr val="tx1">
                              <a:lumMod val="85000"/>
                              <a:lumOff val="15000"/>
                            </a:schemeClr>
                          </a:solidFill>
                          <a:effectLst/>
                        </a:rPr>
                        <a:t>3.</a:t>
                      </a:r>
                      <a:r>
                        <a:rPr lang="zh-TW" sz="1200" b="0" kern="100" dirty="0">
                          <a:solidFill>
                            <a:schemeClr val="tx1">
                              <a:lumMod val="85000"/>
                              <a:lumOff val="15000"/>
                            </a:schemeClr>
                          </a:solidFill>
                          <a:effectLst/>
                        </a:rPr>
                        <a:t>研究</a:t>
                      </a:r>
                      <a:r>
                        <a:rPr lang="en-US" sz="1200" b="0" kern="100" dirty="0">
                          <a:solidFill>
                            <a:schemeClr val="tx1">
                              <a:lumMod val="85000"/>
                              <a:lumOff val="15000"/>
                            </a:schemeClr>
                          </a:solidFill>
                          <a:effectLst/>
                        </a:rPr>
                        <a:t>Docker</a:t>
                      </a:r>
                      <a:r>
                        <a:rPr lang="zh-TW" sz="1200" b="0" kern="100" dirty="0">
                          <a:solidFill>
                            <a:schemeClr val="tx1">
                              <a:lumMod val="85000"/>
                              <a:lumOff val="15000"/>
                            </a:schemeClr>
                          </a:solidFill>
                          <a:effectLst/>
                        </a:rPr>
                        <a:t>與建置</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662014433"/>
                  </a:ext>
                </a:extLst>
              </a:tr>
              <a:tr h="443720">
                <a:tc>
                  <a:txBody>
                    <a:bodyPr/>
                    <a:lstStyle/>
                    <a:p>
                      <a:r>
                        <a:rPr lang="en-US" sz="1200" b="0" kern="100">
                          <a:solidFill>
                            <a:schemeClr val="tx1">
                              <a:lumMod val="85000"/>
                              <a:lumOff val="15000"/>
                            </a:schemeClr>
                          </a:solidFill>
                          <a:effectLst/>
                        </a:rPr>
                        <a:t>4.</a:t>
                      </a:r>
                      <a:r>
                        <a:rPr lang="zh-TW" sz="1200" b="0" kern="100">
                          <a:solidFill>
                            <a:schemeClr val="tx1">
                              <a:lumMod val="85000"/>
                              <a:lumOff val="15000"/>
                            </a:schemeClr>
                          </a:solidFill>
                          <a:effectLst/>
                        </a:rPr>
                        <a:t>研究</a:t>
                      </a:r>
                      <a:r>
                        <a:rPr lang="en-US" sz="1200" b="0" kern="100">
                          <a:solidFill>
                            <a:schemeClr val="tx1">
                              <a:lumMod val="85000"/>
                              <a:lumOff val="15000"/>
                            </a:schemeClr>
                          </a:solidFill>
                          <a:effectLst/>
                        </a:rPr>
                        <a:t>Reverse Proxy</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979465726"/>
                  </a:ext>
                </a:extLst>
              </a:tr>
              <a:tr h="443720">
                <a:tc>
                  <a:txBody>
                    <a:bodyPr/>
                    <a:lstStyle/>
                    <a:p>
                      <a:r>
                        <a:rPr lang="en-US" sz="1200" b="0" kern="100">
                          <a:solidFill>
                            <a:schemeClr val="tx1">
                              <a:lumMod val="85000"/>
                              <a:lumOff val="15000"/>
                            </a:schemeClr>
                          </a:solidFill>
                          <a:effectLst/>
                        </a:rPr>
                        <a:t>5.</a:t>
                      </a:r>
                      <a:r>
                        <a:rPr lang="zh-TW" sz="1200" b="0" kern="100">
                          <a:solidFill>
                            <a:schemeClr val="tx1">
                              <a:lumMod val="85000"/>
                              <a:lumOff val="15000"/>
                            </a:schemeClr>
                          </a:solidFill>
                          <a:effectLst/>
                        </a:rPr>
                        <a:t>認識</a:t>
                      </a:r>
                      <a:r>
                        <a:rPr lang="en-US" sz="1200" b="0" kern="100">
                          <a:solidFill>
                            <a:schemeClr val="tx1">
                              <a:lumMod val="85000"/>
                              <a:lumOff val="15000"/>
                            </a:schemeClr>
                          </a:solidFill>
                          <a:effectLst/>
                        </a:rPr>
                        <a:t>DevOps</a:t>
                      </a:r>
                      <a:r>
                        <a:rPr lang="zh-TW" sz="1200" b="0" kern="100">
                          <a:solidFill>
                            <a:schemeClr val="tx1">
                              <a:lumMod val="85000"/>
                              <a:lumOff val="15000"/>
                            </a:schemeClr>
                          </a:solidFill>
                          <a:effectLst/>
                        </a:rPr>
                        <a:t>開發流程</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880887269"/>
                  </a:ext>
                </a:extLst>
              </a:tr>
              <a:tr h="443720">
                <a:tc>
                  <a:txBody>
                    <a:bodyPr/>
                    <a:lstStyle/>
                    <a:p>
                      <a:r>
                        <a:rPr lang="en-US" sz="1200" b="0" kern="100">
                          <a:solidFill>
                            <a:schemeClr val="tx1">
                              <a:lumMod val="85000"/>
                              <a:lumOff val="15000"/>
                            </a:schemeClr>
                          </a:solidFill>
                          <a:effectLst/>
                        </a:rPr>
                        <a:t>6.</a:t>
                      </a:r>
                      <a:r>
                        <a:rPr lang="zh-TW" sz="1200" b="0" kern="100">
                          <a:solidFill>
                            <a:schemeClr val="tx1">
                              <a:lumMod val="85000"/>
                              <a:lumOff val="15000"/>
                            </a:schemeClr>
                          </a:solidFill>
                          <a:effectLst/>
                        </a:rPr>
                        <a:t>系統測試與錯誤排除</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extLst>
                  <a:ext uri="{0D108BD9-81ED-4DB2-BD59-A6C34878D82A}">
                    <a16:rowId xmlns:a16="http://schemas.microsoft.com/office/drawing/2014/main" val="3973136152"/>
                  </a:ext>
                </a:extLst>
              </a:tr>
              <a:tr h="443720">
                <a:tc>
                  <a:txBody>
                    <a:bodyPr/>
                    <a:lstStyle/>
                    <a:p>
                      <a:r>
                        <a:rPr lang="en-US" sz="1200" b="0" kern="100">
                          <a:solidFill>
                            <a:schemeClr val="tx1">
                              <a:lumMod val="85000"/>
                              <a:lumOff val="15000"/>
                            </a:schemeClr>
                          </a:solidFill>
                          <a:effectLst/>
                        </a:rPr>
                        <a:t>7.</a:t>
                      </a:r>
                      <a:r>
                        <a:rPr lang="zh-TW" sz="1200" b="0" kern="100">
                          <a:solidFill>
                            <a:schemeClr val="tx1">
                              <a:lumMod val="85000"/>
                              <a:lumOff val="15000"/>
                            </a:schemeClr>
                          </a:solidFill>
                          <a:effectLst/>
                        </a:rPr>
                        <a:t>撰寫成果報告</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extLst>
                  <a:ext uri="{0D108BD9-81ED-4DB2-BD59-A6C34878D82A}">
                    <a16:rowId xmlns:a16="http://schemas.microsoft.com/office/drawing/2014/main" val="2894446728"/>
                  </a:ext>
                </a:extLst>
              </a:tr>
            </a:tbl>
          </a:graphicData>
        </a:graphic>
      </p:graphicFrame>
      <p:sp>
        <p:nvSpPr>
          <p:cNvPr id="4" name="TextBox 34">
            <a:extLst>
              <a:ext uri="{FF2B5EF4-FFF2-40B4-BE49-F238E27FC236}">
                <a16:creationId xmlns:a16="http://schemas.microsoft.com/office/drawing/2014/main" id="{B3B95A31-D56D-4376-AB79-102445A13FDA}"/>
              </a:ext>
            </a:extLst>
          </p:cNvPr>
          <p:cNvSpPr txBox="1"/>
          <p:nvPr/>
        </p:nvSpPr>
        <p:spPr>
          <a:xfrm>
            <a:off x="0" y="1054986"/>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微軟正黑體" panose="020B0604030504040204" pitchFamily="34" charset="-120"/>
                <a:ea typeface="微軟正黑體" panose="020B0604030504040204" pitchFamily="34" charset="-120"/>
              </a:rPr>
              <a:t>已完成之規劃時程</a:t>
            </a:r>
            <a:endParaRPr lang="en-US" sz="35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6" name="Slide Number Placeholder 129">
            <a:extLst>
              <a:ext uri="{FF2B5EF4-FFF2-40B4-BE49-F238E27FC236}">
                <a16:creationId xmlns:a16="http://schemas.microsoft.com/office/drawing/2014/main" id="{5A8F75F7-170A-4F0D-927A-60F81E41189B}"/>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35</a:t>
            </a:fld>
            <a:endParaRPr lang="en-US" dirty="0"/>
          </a:p>
        </p:txBody>
      </p:sp>
    </p:spTree>
    <p:extLst>
      <p:ext uri="{BB962C8B-B14F-4D97-AF65-F5344CB8AC3E}">
        <p14:creationId xmlns:p14="http://schemas.microsoft.com/office/powerpoint/2010/main" val="40626682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DED2CF7-5881-4105-B5E6-FA09B64DC446}"/>
              </a:ext>
            </a:extLst>
          </p:cNvPr>
          <p:cNvGraphicFramePr>
            <a:graphicFrameLocks noGrp="1"/>
          </p:cNvGraphicFramePr>
          <p:nvPr>
            <p:extLst>
              <p:ext uri="{D42A27DB-BD31-4B8C-83A1-F6EECF244321}">
                <p14:modId xmlns:p14="http://schemas.microsoft.com/office/powerpoint/2010/main" val="1713447860"/>
              </p:ext>
            </p:extLst>
          </p:nvPr>
        </p:nvGraphicFramePr>
        <p:xfrm>
          <a:off x="1807367" y="2299827"/>
          <a:ext cx="8577265" cy="3549760"/>
        </p:xfrm>
        <a:graphic>
          <a:graphicData uri="http://schemas.openxmlformats.org/drawingml/2006/table">
            <a:tbl>
              <a:tblPr firstRow="1" firstCol="1" bandRow="1">
                <a:tableStyleId>{74C1A8A3-306A-4EB7-A6B1-4F7E0EB9C5D6}</a:tableStyleId>
              </a:tblPr>
              <a:tblGrid>
                <a:gridCol w="2019301">
                  <a:extLst>
                    <a:ext uri="{9D8B030D-6E8A-4147-A177-3AD203B41FA5}">
                      <a16:colId xmlns:a16="http://schemas.microsoft.com/office/drawing/2014/main" val="324027848"/>
                    </a:ext>
                  </a:extLst>
                </a:gridCol>
                <a:gridCol w="1092994">
                  <a:extLst>
                    <a:ext uri="{9D8B030D-6E8A-4147-A177-3AD203B41FA5}">
                      <a16:colId xmlns:a16="http://schemas.microsoft.com/office/drawing/2014/main" val="954683268"/>
                    </a:ext>
                  </a:extLst>
                </a:gridCol>
                <a:gridCol w="1092994">
                  <a:extLst>
                    <a:ext uri="{9D8B030D-6E8A-4147-A177-3AD203B41FA5}">
                      <a16:colId xmlns:a16="http://schemas.microsoft.com/office/drawing/2014/main" val="1211984133"/>
                    </a:ext>
                  </a:extLst>
                </a:gridCol>
                <a:gridCol w="1092994">
                  <a:extLst>
                    <a:ext uri="{9D8B030D-6E8A-4147-A177-3AD203B41FA5}">
                      <a16:colId xmlns:a16="http://schemas.microsoft.com/office/drawing/2014/main" val="915575674"/>
                    </a:ext>
                  </a:extLst>
                </a:gridCol>
                <a:gridCol w="1092994">
                  <a:extLst>
                    <a:ext uri="{9D8B030D-6E8A-4147-A177-3AD203B41FA5}">
                      <a16:colId xmlns:a16="http://schemas.microsoft.com/office/drawing/2014/main" val="2756257409"/>
                    </a:ext>
                  </a:extLst>
                </a:gridCol>
                <a:gridCol w="1092994">
                  <a:extLst>
                    <a:ext uri="{9D8B030D-6E8A-4147-A177-3AD203B41FA5}">
                      <a16:colId xmlns:a16="http://schemas.microsoft.com/office/drawing/2014/main" val="1343825250"/>
                    </a:ext>
                  </a:extLst>
                </a:gridCol>
                <a:gridCol w="1092994">
                  <a:extLst>
                    <a:ext uri="{9D8B030D-6E8A-4147-A177-3AD203B41FA5}">
                      <a16:colId xmlns:a16="http://schemas.microsoft.com/office/drawing/2014/main" val="3428623601"/>
                    </a:ext>
                  </a:extLst>
                </a:gridCol>
              </a:tblGrid>
              <a:tr h="443720">
                <a:tc>
                  <a:txBody>
                    <a:bodyPr/>
                    <a:lstStyle/>
                    <a:p>
                      <a:r>
                        <a:rPr lang="zh-TW" sz="1200" b="0" kern="100" dirty="0">
                          <a:solidFill>
                            <a:schemeClr val="tx1">
                              <a:lumMod val="85000"/>
                              <a:lumOff val="15000"/>
                            </a:schemeClr>
                          </a:solidFill>
                          <a:effectLst/>
                        </a:rPr>
                        <a:t>研究計畫表</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10</a:t>
                      </a:r>
                      <a:r>
                        <a:rPr 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18</a:t>
                      </a:r>
                      <a:r>
                        <a:rPr lang="zh-TW" altLang="en-US" sz="1200" b="0" kern="100" dirty="0">
                          <a:solidFill>
                            <a:schemeClr val="tx1">
                              <a:lumMod val="85000"/>
                              <a:lumOff val="15000"/>
                            </a:schemeClr>
                          </a:solidFill>
                          <a:effectLst/>
                        </a:rPr>
                        <a:t>日</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10</a:t>
                      </a:r>
                      <a:r>
                        <a:rPr 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23</a:t>
                      </a:r>
                      <a:r>
                        <a:rPr lang="zh-TW" altLang="en-US" sz="1200" b="0" kern="100" dirty="0">
                          <a:solidFill>
                            <a:schemeClr val="tx1">
                              <a:lumMod val="85000"/>
                              <a:lumOff val="15000"/>
                            </a:schemeClr>
                          </a:solidFill>
                          <a:effectLst/>
                        </a:rPr>
                        <a:t>日</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00" dirty="0">
                          <a:solidFill>
                            <a:schemeClr val="tx1">
                              <a:lumMod val="85000"/>
                              <a:lumOff val="15000"/>
                            </a:schemeClr>
                          </a:solidFill>
                          <a:effectLst/>
                        </a:rPr>
                        <a:t>113</a:t>
                      </a:r>
                      <a:r>
                        <a:rPr lang="zh-TW" alt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11</a:t>
                      </a:r>
                      <a:r>
                        <a:rPr lang="zh-TW" alt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29</a:t>
                      </a:r>
                      <a:r>
                        <a:rPr lang="zh-TW" altLang="en-US" sz="1200" b="0" kern="100" dirty="0">
                          <a:solidFill>
                            <a:schemeClr val="tx1">
                              <a:lumMod val="85000"/>
                              <a:lumOff val="15000"/>
                            </a:schemeClr>
                          </a:solidFill>
                          <a:effectLst/>
                        </a:rPr>
                        <a:t>日</a:t>
                      </a:r>
                      <a:endParaRPr lang="zh-TW" altLang="zh-TW" sz="1200" b="0" kern="100" dirty="0">
                        <a:solidFill>
                          <a:schemeClr val="tx1">
                            <a:lumMod val="85000"/>
                            <a:lumOff val="15000"/>
                          </a:schemeClr>
                        </a:solidFill>
                        <a:effectLst/>
                        <a:latin typeface="Calibri" panose="020F0502020204030204" pitchFamily="34" charset="0"/>
                        <a:ea typeface="+mn-ea"/>
                        <a:cs typeface="Times New Roman" panose="02020603050405020304" pitchFamily="18" charset="0"/>
                      </a:endParaRPr>
                    </a:p>
                    <a:p>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00" dirty="0">
                          <a:solidFill>
                            <a:schemeClr val="tx1">
                              <a:lumMod val="85000"/>
                              <a:lumOff val="15000"/>
                            </a:schemeClr>
                          </a:solidFill>
                          <a:effectLst/>
                        </a:rPr>
                        <a:t>113</a:t>
                      </a:r>
                      <a:r>
                        <a:rPr lang="zh-TW" alt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12</a:t>
                      </a:r>
                      <a:r>
                        <a:rPr lang="zh-TW" alt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4</a:t>
                      </a:r>
                      <a:r>
                        <a:rPr lang="zh-TW" altLang="en-US" sz="1200" b="0" kern="100" dirty="0">
                          <a:solidFill>
                            <a:schemeClr val="tx1">
                              <a:lumMod val="85000"/>
                              <a:lumOff val="15000"/>
                            </a:schemeClr>
                          </a:solidFill>
                          <a:effectLst/>
                        </a:rPr>
                        <a:t>日</a:t>
                      </a:r>
                      <a:endParaRPr lang="zh-TW" altLang="zh-TW" sz="1200" b="0" kern="100" dirty="0">
                        <a:solidFill>
                          <a:schemeClr val="tx1">
                            <a:lumMod val="85000"/>
                            <a:lumOff val="15000"/>
                          </a:schemeClr>
                        </a:solidFill>
                        <a:effectLst/>
                        <a:latin typeface="Calibri" panose="020F0502020204030204" pitchFamily="34" charset="0"/>
                        <a:ea typeface="+mn-ea"/>
                        <a:cs typeface="Times New Roman" panose="02020603050405020304" pitchFamily="18" charset="0"/>
                      </a:endParaRPr>
                    </a:p>
                    <a:p>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00" dirty="0">
                          <a:solidFill>
                            <a:schemeClr val="tx1">
                              <a:lumMod val="85000"/>
                              <a:lumOff val="15000"/>
                            </a:schemeClr>
                          </a:solidFill>
                          <a:effectLst/>
                        </a:rPr>
                        <a:t>114</a:t>
                      </a:r>
                      <a:r>
                        <a:rPr lang="zh-TW" alt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a:t>
                      </a:r>
                      <a:r>
                        <a:rPr lang="zh-TW" alt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5</a:t>
                      </a:r>
                      <a:r>
                        <a:rPr lang="zh-TW" altLang="en-US" sz="1200" b="0" kern="100" dirty="0">
                          <a:solidFill>
                            <a:schemeClr val="tx1">
                              <a:lumMod val="85000"/>
                              <a:lumOff val="15000"/>
                            </a:schemeClr>
                          </a:solidFill>
                          <a:effectLst/>
                        </a:rPr>
                        <a:t>日</a:t>
                      </a:r>
                      <a:endParaRPr lang="zh-TW" altLang="zh-TW" sz="1200" b="0" kern="100" dirty="0">
                        <a:solidFill>
                          <a:schemeClr val="tx1">
                            <a:lumMod val="85000"/>
                            <a:lumOff val="15000"/>
                          </a:schemeClr>
                        </a:solidFill>
                        <a:effectLst/>
                        <a:latin typeface="Calibri" panose="020F0502020204030204" pitchFamily="34" charset="0"/>
                        <a:ea typeface="+mn-ea"/>
                        <a:cs typeface="Times New Roman" panose="02020603050405020304" pitchFamily="18" charset="0"/>
                      </a:endParaRPr>
                    </a:p>
                    <a:p>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altLang="zh-TW" sz="1200" b="0" kern="100" dirty="0">
                          <a:solidFill>
                            <a:schemeClr val="tx1">
                              <a:lumMod val="85000"/>
                              <a:lumOff val="15000"/>
                            </a:schemeClr>
                          </a:solidFill>
                          <a:effectLst/>
                        </a:rPr>
                        <a:t>114</a:t>
                      </a:r>
                      <a:r>
                        <a:rPr lang="zh-TW" alt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a:t>
                      </a:r>
                      <a:r>
                        <a:rPr lang="zh-TW" alt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8</a:t>
                      </a:r>
                      <a:r>
                        <a:rPr lang="zh-TW" altLang="en-US" sz="1200" b="0" kern="100" dirty="0">
                          <a:solidFill>
                            <a:schemeClr val="tx1">
                              <a:lumMod val="85000"/>
                              <a:lumOff val="15000"/>
                            </a:schemeClr>
                          </a:solidFill>
                          <a:effectLst/>
                        </a:rPr>
                        <a:t>日</a:t>
                      </a:r>
                      <a:endParaRPr lang="zh-TW" altLang="zh-TW" sz="1200" b="0" kern="100" dirty="0">
                        <a:solidFill>
                          <a:schemeClr val="tx1">
                            <a:lumMod val="85000"/>
                            <a:lumOff val="15000"/>
                          </a:schemeClr>
                        </a:solidFill>
                        <a:effectLst/>
                        <a:latin typeface="Calibri" panose="020F0502020204030204" pitchFamily="34" charset="0"/>
                        <a:ea typeface="+mn-ea"/>
                        <a:cs typeface="Times New Roman" panose="02020603050405020304" pitchFamily="18" charset="0"/>
                      </a:endParaRPr>
                    </a:p>
                  </a:txBody>
                  <a:tcPr marL="36195" marR="36195" marT="0" marB="0"/>
                </a:tc>
                <a:extLst>
                  <a:ext uri="{0D108BD9-81ED-4DB2-BD59-A6C34878D82A}">
                    <a16:rowId xmlns:a16="http://schemas.microsoft.com/office/drawing/2014/main" val="2735233451"/>
                  </a:ext>
                </a:extLst>
              </a:tr>
              <a:tr h="443720">
                <a:tc>
                  <a:txBody>
                    <a:bodyPr/>
                    <a:lstStyle/>
                    <a:p>
                      <a:r>
                        <a:rPr lang="en-US" sz="1200" b="0" kern="100" dirty="0">
                          <a:solidFill>
                            <a:schemeClr val="tx1">
                              <a:lumMod val="85000"/>
                              <a:lumOff val="15000"/>
                            </a:schemeClr>
                          </a:solidFill>
                          <a:effectLst/>
                        </a:rPr>
                        <a:t>1.</a:t>
                      </a:r>
                      <a:r>
                        <a:rPr lang="zh-TW" altLang="en-US" sz="1200" b="0" kern="100" dirty="0">
                          <a:solidFill>
                            <a:schemeClr val="tx1">
                              <a:lumMod val="85000"/>
                              <a:lumOff val="15000"/>
                            </a:schemeClr>
                          </a:solidFill>
                          <a:effectLst/>
                        </a:rPr>
                        <a:t>專題競賽報名</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1028013209"/>
                  </a:ext>
                </a:extLst>
              </a:tr>
              <a:tr h="443720">
                <a:tc>
                  <a:txBody>
                    <a:bodyPr/>
                    <a:lstStyle/>
                    <a:p>
                      <a:r>
                        <a:rPr lang="en-US" sz="1200" b="0" kern="100" dirty="0">
                          <a:solidFill>
                            <a:schemeClr val="tx1">
                              <a:lumMod val="85000"/>
                              <a:lumOff val="15000"/>
                            </a:schemeClr>
                          </a:solidFill>
                          <a:effectLst/>
                        </a:rPr>
                        <a:t>2.</a:t>
                      </a:r>
                      <a:r>
                        <a:rPr lang="zh-TW" altLang="en-US" sz="1200" b="0" kern="100" dirty="0">
                          <a:solidFill>
                            <a:schemeClr val="tx1">
                              <a:lumMod val="85000"/>
                              <a:lumOff val="15000"/>
                            </a:schemeClr>
                          </a:solidFill>
                          <a:effectLst/>
                        </a:rPr>
                        <a:t>專題期中報告</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FFFFF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29094893"/>
                  </a:ext>
                </a:extLst>
              </a:tr>
              <a:tr h="443720">
                <a:tc>
                  <a:txBody>
                    <a:bodyPr/>
                    <a:lstStyle/>
                    <a:p>
                      <a:r>
                        <a:rPr lang="en-US" sz="1200" b="0" kern="100" dirty="0">
                          <a:solidFill>
                            <a:schemeClr val="tx1">
                              <a:lumMod val="85000"/>
                              <a:lumOff val="15000"/>
                            </a:schemeClr>
                          </a:solidFill>
                          <a:effectLst/>
                        </a:rPr>
                        <a:t>3.</a:t>
                      </a:r>
                      <a:r>
                        <a:rPr lang="zh-TW" altLang="en-US" sz="1200" b="0" kern="100" dirty="0">
                          <a:solidFill>
                            <a:schemeClr val="tx1">
                              <a:lumMod val="85000"/>
                              <a:lumOff val="15000"/>
                            </a:schemeClr>
                          </a:solidFill>
                          <a:effectLst/>
                        </a:rPr>
                        <a:t>專題海報製作</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E7E7E7"/>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662014433"/>
                  </a:ext>
                </a:extLst>
              </a:tr>
              <a:tr h="443720">
                <a:tc>
                  <a:txBody>
                    <a:bodyPr/>
                    <a:lstStyle/>
                    <a:p>
                      <a:r>
                        <a:rPr lang="en-US" sz="1200" b="0" kern="100" dirty="0">
                          <a:solidFill>
                            <a:schemeClr val="tx1">
                              <a:lumMod val="85000"/>
                              <a:lumOff val="15000"/>
                            </a:schemeClr>
                          </a:solidFill>
                          <a:effectLst/>
                        </a:rPr>
                        <a:t>4.</a:t>
                      </a:r>
                      <a:r>
                        <a:rPr lang="zh-TW" altLang="en-US" sz="1200" b="0" kern="100" dirty="0">
                          <a:solidFill>
                            <a:schemeClr val="tx1">
                              <a:lumMod val="85000"/>
                              <a:lumOff val="15000"/>
                            </a:schemeClr>
                          </a:solidFill>
                          <a:effectLst/>
                        </a:rPr>
                        <a:t>專題成果報告書初稿製作</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FFFFFF"/>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979465726"/>
                  </a:ext>
                </a:extLst>
              </a:tr>
              <a:tr h="443720">
                <a:tc>
                  <a:txBody>
                    <a:bodyPr/>
                    <a:lstStyle/>
                    <a:p>
                      <a:r>
                        <a:rPr lang="en-US" sz="1200" b="0" kern="100" dirty="0">
                          <a:solidFill>
                            <a:schemeClr val="tx1">
                              <a:lumMod val="85000"/>
                              <a:lumOff val="15000"/>
                            </a:schemeClr>
                          </a:solidFill>
                          <a:effectLst/>
                        </a:rPr>
                        <a:t>5.</a:t>
                      </a:r>
                      <a:r>
                        <a:rPr lang="zh-TW" altLang="en-US" sz="1200" b="0" kern="100" dirty="0">
                          <a:solidFill>
                            <a:schemeClr val="tx1">
                              <a:lumMod val="85000"/>
                              <a:lumOff val="15000"/>
                            </a:schemeClr>
                          </a:solidFill>
                          <a:effectLst/>
                        </a:rPr>
                        <a:t>專題展</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E7E7E7"/>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E7E7E7"/>
                    </a:solidFill>
                  </a:tcPr>
                </a:tc>
                <a:extLst>
                  <a:ext uri="{0D108BD9-81ED-4DB2-BD59-A6C34878D82A}">
                    <a16:rowId xmlns:a16="http://schemas.microsoft.com/office/drawing/2014/main" val="880887269"/>
                  </a:ext>
                </a:extLst>
              </a:tr>
              <a:tr h="443720">
                <a:tc>
                  <a:txBody>
                    <a:bodyPr/>
                    <a:lstStyle/>
                    <a:p>
                      <a:r>
                        <a:rPr lang="en-US" sz="1200" b="0" kern="100" dirty="0">
                          <a:solidFill>
                            <a:schemeClr val="tx1">
                              <a:lumMod val="85000"/>
                              <a:lumOff val="15000"/>
                            </a:schemeClr>
                          </a:solidFill>
                          <a:effectLst/>
                        </a:rPr>
                        <a:t>6.</a:t>
                      </a:r>
                      <a:r>
                        <a:rPr lang="zh-TW" altLang="en-US" sz="1200" b="0" kern="100" dirty="0">
                          <a:solidFill>
                            <a:schemeClr val="tx1">
                              <a:lumMod val="85000"/>
                              <a:lumOff val="15000"/>
                            </a:schemeClr>
                          </a:solidFill>
                          <a:effectLst/>
                        </a:rPr>
                        <a:t>電子專題報告書</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3973136152"/>
                  </a:ext>
                </a:extLst>
              </a:tr>
              <a:tr h="443720">
                <a:tc>
                  <a:txBody>
                    <a:bodyPr/>
                    <a:lstStyle/>
                    <a:p>
                      <a:r>
                        <a:rPr lang="en-US" sz="1200" b="0" kern="100" dirty="0">
                          <a:solidFill>
                            <a:schemeClr val="tx1">
                              <a:lumMod val="85000"/>
                              <a:lumOff val="15000"/>
                            </a:schemeClr>
                          </a:solidFill>
                          <a:effectLst/>
                        </a:rPr>
                        <a:t>7.</a:t>
                      </a:r>
                      <a:r>
                        <a:rPr lang="zh-TW" altLang="en-US" sz="1200" b="0" kern="100" dirty="0">
                          <a:solidFill>
                            <a:schemeClr val="tx1">
                              <a:lumMod val="85000"/>
                              <a:lumOff val="15000"/>
                            </a:schemeClr>
                          </a:solidFill>
                          <a:effectLst/>
                        </a:rPr>
                        <a:t>紙本專題報告書與專題光碟</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extLst>
                  <a:ext uri="{0D108BD9-81ED-4DB2-BD59-A6C34878D82A}">
                    <a16:rowId xmlns:a16="http://schemas.microsoft.com/office/drawing/2014/main" val="2894446728"/>
                  </a:ext>
                </a:extLst>
              </a:tr>
            </a:tbl>
          </a:graphicData>
        </a:graphic>
      </p:graphicFrame>
      <p:sp>
        <p:nvSpPr>
          <p:cNvPr id="4" name="TextBox 34">
            <a:extLst>
              <a:ext uri="{FF2B5EF4-FFF2-40B4-BE49-F238E27FC236}">
                <a16:creationId xmlns:a16="http://schemas.microsoft.com/office/drawing/2014/main" id="{B3B95A31-D56D-4376-AB79-102445A13FDA}"/>
              </a:ext>
            </a:extLst>
          </p:cNvPr>
          <p:cNvSpPr txBox="1"/>
          <p:nvPr/>
        </p:nvSpPr>
        <p:spPr>
          <a:xfrm>
            <a:off x="0" y="1054986"/>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微軟正黑體" panose="020B0604030504040204" pitchFamily="34" charset="-120"/>
                <a:ea typeface="微軟正黑體" panose="020B0604030504040204" pitchFamily="34" charset="-120"/>
              </a:rPr>
              <a:t>規劃時程</a:t>
            </a:r>
            <a:endParaRPr lang="en-US" sz="35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6" name="Slide Number Placeholder 129">
            <a:extLst>
              <a:ext uri="{FF2B5EF4-FFF2-40B4-BE49-F238E27FC236}">
                <a16:creationId xmlns:a16="http://schemas.microsoft.com/office/drawing/2014/main" id="{5A8F75F7-170A-4F0D-927A-60F81E41189B}"/>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36</a:t>
            </a:fld>
            <a:endParaRPr lang="en-US" dirty="0"/>
          </a:p>
        </p:txBody>
      </p:sp>
    </p:spTree>
    <p:extLst>
      <p:ext uri="{BB962C8B-B14F-4D97-AF65-F5344CB8AC3E}">
        <p14:creationId xmlns:p14="http://schemas.microsoft.com/office/powerpoint/2010/main" val="30848708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37</a:t>
            </a:fld>
            <a:endParaRPr lang="en-US" dirty="0"/>
          </a:p>
        </p:txBody>
      </p:sp>
      <p:graphicFrame>
        <p:nvGraphicFramePr>
          <p:cNvPr id="5" name="Chart 4">
            <a:extLst>
              <a:ext uri="{FF2B5EF4-FFF2-40B4-BE49-F238E27FC236}">
                <a16:creationId xmlns:a16="http://schemas.microsoft.com/office/drawing/2014/main" id="{A4F32C32-9168-4C05-965B-073FFA377F4F}"/>
              </a:ext>
            </a:extLst>
          </p:cNvPr>
          <p:cNvGraphicFramePr/>
          <p:nvPr>
            <p:extLst>
              <p:ext uri="{D42A27DB-BD31-4B8C-83A1-F6EECF244321}">
                <p14:modId xmlns:p14="http://schemas.microsoft.com/office/powerpoint/2010/main" val="3203734846"/>
              </p:ext>
            </p:extLst>
          </p:nvPr>
        </p:nvGraphicFramePr>
        <p:xfrm>
          <a:off x="3481445" y="1453138"/>
          <a:ext cx="5229110" cy="495462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6B1D8251-2B26-42B1-A31A-25AB66F511AD}"/>
              </a:ext>
            </a:extLst>
          </p:cNvPr>
          <p:cNvSpPr txBox="1"/>
          <p:nvPr/>
        </p:nvSpPr>
        <p:spPr>
          <a:xfrm>
            <a:off x="8710555" y="2582592"/>
            <a:ext cx="2409202" cy="646331"/>
          </a:xfrm>
          <a:prstGeom prst="rect">
            <a:avLst/>
          </a:prstGeom>
          <a:noFill/>
        </p:spPr>
        <p:txBody>
          <a:bodyPr wrap="square" rtlCol="0">
            <a:spAutoFit/>
          </a:bodyPr>
          <a:lstStyle/>
          <a:p>
            <a:r>
              <a:rPr lang="zh-TW" altLang="en-US" sz="3600" b="1" dirty="0">
                <a:solidFill>
                  <a:schemeClr val="bg1">
                    <a:lumMod val="50000"/>
                  </a:schemeClr>
                </a:solidFill>
                <a:latin typeface="Montserrat Light" panose="00000400000000000000" pitchFamily="50" charset="0"/>
              </a:rPr>
              <a:t>余貫瑒</a:t>
            </a:r>
            <a:endParaRPr lang="en-US" sz="3600" b="1" dirty="0">
              <a:solidFill>
                <a:schemeClr val="bg1">
                  <a:lumMod val="50000"/>
                </a:schemeClr>
              </a:solidFill>
              <a:latin typeface="Montserrat Light" panose="00000400000000000000" pitchFamily="50" charset="0"/>
            </a:endParaRPr>
          </a:p>
        </p:txBody>
      </p:sp>
      <p:sp>
        <p:nvSpPr>
          <p:cNvPr id="10" name="TextBox 9">
            <a:extLst>
              <a:ext uri="{FF2B5EF4-FFF2-40B4-BE49-F238E27FC236}">
                <a16:creationId xmlns:a16="http://schemas.microsoft.com/office/drawing/2014/main" id="{6F614BAB-8C4B-4641-987E-0E81C24DCF9C}"/>
              </a:ext>
            </a:extLst>
          </p:cNvPr>
          <p:cNvSpPr txBox="1"/>
          <p:nvPr/>
        </p:nvSpPr>
        <p:spPr>
          <a:xfrm>
            <a:off x="1295399" y="2578503"/>
            <a:ext cx="2186045" cy="646331"/>
          </a:xfrm>
          <a:prstGeom prst="rect">
            <a:avLst/>
          </a:prstGeom>
          <a:noFill/>
        </p:spPr>
        <p:txBody>
          <a:bodyPr wrap="square" rtlCol="0">
            <a:spAutoFit/>
          </a:bodyPr>
          <a:lstStyle/>
          <a:p>
            <a:r>
              <a:rPr lang="zh-TW" altLang="en-US" sz="3600" b="1" dirty="0">
                <a:solidFill>
                  <a:schemeClr val="bg1">
                    <a:lumMod val="50000"/>
                  </a:schemeClr>
                </a:solidFill>
                <a:latin typeface="Montserrat Light" panose="00000400000000000000" pitchFamily="50" charset="0"/>
              </a:rPr>
              <a:t>林聖博</a:t>
            </a:r>
            <a:endParaRPr lang="en-US" sz="3600" b="1" dirty="0">
              <a:solidFill>
                <a:schemeClr val="bg1">
                  <a:lumMod val="50000"/>
                </a:schemeClr>
              </a:solidFill>
              <a:latin typeface="Montserrat Light" panose="00000400000000000000" pitchFamily="50" charset="0"/>
            </a:endParaRPr>
          </a:p>
        </p:txBody>
      </p:sp>
      <p:sp>
        <p:nvSpPr>
          <p:cNvPr id="13" name="TextBox 12">
            <a:extLst>
              <a:ext uri="{FF2B5EF4-FFF2-40B4-BE49-F238E27FC236}">
                <a16:creationId xmlns:a16="http://schemas.microsoft.com/office/drawing/2014/main" id="{58EC4C27-C346-4E40-8CDA-8C1FD87F1848}"/>
              </a:ext>
            </a:extLst>
          </p:cNvPr>
          <p:cNvSpPr txBox="1"/>
          <p:nvPr/>
        </p:nvSpPr>
        <p:spPr>
          <a:xfrm>
            <a:off x="1295400" y="3280226"/>
            <a:ext cx="2186045" cy="3271473"/>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整理資料</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前後端建置</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資料庫連接</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en-US" altLang="zh-TW" sz="2000" dirty="0">
                <a:solidFill>
                  <a:schemeClr val="bg1">
                    <a:lumMod val="50000"/>
                  </a:schemeClr>
                </a:solidFill>
                <a:latin typeface="Montserrat Light" panose="00000400000000000000" pitchFamily="50" charset="0"/>
              </a:rPr>
              <a:t>Docker</a:t>
            </a:r>
            <a:r>
              <a:rPr lang="zh-TW" altLang="en-US" sz="2000" dirty="0">
                <a:solidFill>
                  <a:schemeClr val="bg1">
                    <a:lumMod val="50000"/>
                  </a:schemeClr>
                </a:solidFill>
                <a:latin typeface="Montserrat Light" panose="00000400000000000000" pitchFamily="50" charset="0"/>
              </a:rPr>
              <a:t>實作</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反向代理設置</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自動建置設定</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憑證安裝</a:t>
            </a:r>
            <a:endParaRPr lang="en-US" altLang="zh-TW" sz="2000" dirty="0">
              <a:solidFill>
                <a:schemeClr val="bg1">
                  <a:lumMod val="50000"/>
                </a:schemeClr>
              </a:solidFill>
              <a:latin typeface="Montserrat Light" panose="00000400000000000000" pitchFamily="50" charset="0"/>
            </a:endParaRPr>
          </a:p>
        </p:txBody>
      </p:sp>
      <p:sp>
        <p:nvSpPr>
          <p:cNvPr id="17" name="TextBox 12">
            <a:extLst>
              <a:ext uri="{FF2B5EF4-FFF2-40B4-BE49-F238E27FC236}">
                <a16:creationId xmlns:a16="http://schemas.microsoft.com/office/drawing/2014/main" id="{58EC4C27-C346-4E40-8CDA-8C1FD87F1848}"/>
              </a:ext>
            </a:extLst>
          </p:cNvPr>
          <p:cNvSpPr txBox="1"/>
          <p:nvPr/>
        </p:nvSpPr>
        <p:spPr>
          <a:xfrm>
            <a:off x="8710555" y="3433135"/>
            <a:ext cx="2801088" cy="1425262"/>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協助簡報、文檔製作</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整理資料</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endParaRPr lang="en-US" altLang="zh-TW" sz="2000" dirty="0">
              <a:solidFill>
                <a:schemeClr val="bg1">
                  <a:lumMod val="50000"/>
                </a:schemeClr>
              </a:solidFill>
              <a:latin typeface="Montserrat Light" panose="00000400000000000000" pitchFamily="50" charset="0"/>
            </a:endParaRPr>
          </a:p>
        </p:txBody>
      </p:sp>
      <p:sp>
        <p:nvSpPr>
          <p:cNvPr id="9" name="TextBox 34">
            <a:extLst>
              <a:ext uri="{FF2B5EF4-FFF2-40B4-BE49-F238E27FC236}">
                <a16:creationId xmlns:a16="http://schemas.microsoft.com/office/drawing/2014/main" id="{4F6EDC0B-06B1-4B2C-88ED-ACEA9DD88B59}"/>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參與人員分工與時數分配</a:t>
            </a:r>
            <a:endParaRPr lang="en-US" sz="3500" b="1" dirty="0">
              <a:solidFill>
                <a:schemeClr val="tx1">
                  <a:lumMod val="75000"/>
                  <a:lumOff val="25000"/>
                </a:schemeClr>
              </a:solidFill>
              <a:latin typeface="Montserrat Light" panose="00000400000000000000" pitchFamily="50" charset="0"/>
            </a:endParaRPr>
          </a:p>
        </p:txBody>
      </p:sp>
    </p:spTree>
    <p:extLst>
      <p:ext uri="{BB962C8B-B14F-4D97-AF65-F5344CB8AC3E}">
        <p14:creationId xmlns:p14="http://schemas.microsoft.com/office/powerpoint/2010/main" val="27021100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38</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結論</a:t>
            </a:r>
          </a:p>
        </p:txBody>
      </p:sp>
      <p:pic>
        <p:nvPicPr>
          <p:cNvPr id="4" name="圖形 3">
            <a:extLst>
              <a:ext uri="{FF2B5EF4-FFF2-40B4-BE49-F238E27FC236}">
                <a16:creationId xmlns:a16="http://schemas.microsoft.com/office/drawing/2014/main" id="{F6C2D364-DF3A-477C-83B4-F13D9B7868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3807" y="2825503"/>
            <a:ext cx="1440000" cy="1440000"/>
          </a:xfrm>
          <a:prstGeom prst="rect">
            <a:avLst/>
          </a:prstGeom>
        </p:spPr>
      </p:pic>
    </p:spTree>
    <p:extLst>
      <p:ext uri="{BB962C8B-B14F-4D97-AF65-F5344CB8AC3E}">
        <p14:creationId xmlns:p14="http://schemas.microsoft.com/office/powerpoint/2010/main" val="3956497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39</a:t>
            </a:fld>
            <a:endParaRPr lang="en-US" dirty="0"/>
          </a:p>
        </p:txBody>
      </p:sp>
      <p:sp>
        <p:nvSpPr>
          <p:cNvPr id="59" name="TextBox 58">
            <a:extLst>
              <a:ext uri="{FF2B5EF4-FFF2-40B4-BE49-F238E27FC236}">
                <a16:creationId xmlns:a16="http://schemas.microsoft.com/office/drawing/2014/main" id="{71C9816C-7DE3-401F-BCF9-0BB493184812}"/>
              </a:ext>
            </a:extLst>
          </p:cNvPr>
          <p:cNvSpPr txBox="1"/>
          <p:nvPr/>
        </p:nvSpPr>
        <p:spPr>
          <a:xfrm>
            <a:off x="490272" y="1890156"/>
            <a:ext cx="7489427" cy="3902479"/>
          </a:xfrm>
          <a:prstGeom prst="rect">
            <a:avLst/>
          </a:prstGeom>
          <a:noFill/>
        </p:spPr>
        <p:txBody>
          <a:bodyPr wrap="square" rtlCol="0">
            <a:spAutoFit/>
          </a:bodyPr>
          <a:lstStyle/>
          <a:p>
            <a:pPr>
              <a:lnSpc>
                <a:spcPct val="150000"/>
              </a:lnSpc>
            </a:pP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我們希望對傳統的架構透過</a:t>
            </a:r>
            <a:r>
              <a:rPr lang="en-US" altLang="zh-TW" sz="2400" dirty="0">
                <a:solidFill>
                  <a:schemeClr val="bg1">
                    <a:lumMod val="50000"/>
                  </a:schemeClr>
                </a:solidFill>
                <a:latin typeface="微軟正黑體" panose="020B0604030504040204" pitchFamily="34" charset="-120"/>
                <a:ea typeface="微軟正黑體" panose="020B0604030504040204" pitchFamily="34" charset="-120"/>
              </a:rPr>
              <a:t>DevOps</a:t>
            </a: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的概念來進行改善，使用</a:t>
            </a:r>
            <a:r>
              <a:rPr lang="en-US" altLang="zh-TW" sz="2400" dirty="0">
                <a:solidFill>
                  <a:schemeClr val="bg1">
                    <a:lumMod val="50000"/>
                  </a:schemeClr>
                </a:solidFill>
                <a:latin typeface="微軟正黑體" panose="020B0604030504040204" pitchFamily="34" charset="-120"/>
                <a:ea typeface="微軟正黑體" panose="020B0604030504040204" pitchFamily="34" charset="-120"/>
              </a:rPr>
              <a:t>Docker</a:t>
            </a: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讓開發與維運流程能夠更加方便且容易上手，並支援各種環境的建立，也透過反向代理轉發需求解決</a:t>
            </a:r>
            <a:r>
              <a:rPr lang="en-US" altLang="zh-TW" sz="2400" dirty="0">
                <a:solidFill>
                  <a:schemeClr val="bg1">
                    <a:lumMod val="50000"/>
                  </a:schemeClr>
                </a:solidFill>
                <a:latin typeface="微軟正黑體" panose="020B0604030504040204" pitchFamily="34" charset="-120"/>
                <a:ea typeface="微軟正黑體" panose="020B0604030504040204" pitchFamily="34" charset="-120"/>
              </a:rPr>
              <a:t>Docker</a:t>
            </a: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打包環境時會將憑證打包進去的問題，使憑證能正常讀取，同時也能使一個伺服器能夠同時運行好幾種不同架構開發的網路應用程式，改進並簡單化網路應用程式開發與運行的流程。</a:t>
            </a:r>
            <a:endParaRPr lang="en-US" sz="24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15" name="TextBox 34">
            <a:extLst>
              <a:ext uri="{FF2B5EF4-FFF2-40B4-BE49-F238E27FC236}">
                <a16:creationId xmlns:a16="http://schemas.microsoft.com/office/drawing/2014/main" id="{CA1DCD3B-3FFA-4199-8C14-B8A76559D863}"/>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結論</a:t>
            </a:r>
          </a:p>
        </p:txBody>
      </p:sp>
      <p:grpSp>
        <p:nvGrpSpPr>
          <p:cNvPr id="2" name="群組 1">
            <a:extLst>
              <a:ext uri="{FF2B5EF4-FFF2-40B4-BE49-F238E27FC236}">
                <a16:creationId xmlns:a16="http://schemas.microsoft.com/office/drawing/2014/main" id="{890D6AAD-60D3-440C-BEB9-4D6F76D7D276}"/>
              </a:ext>
            </a:extLst>
          </p:cNvPr>
          <p:cNvGrpSpPr>
            <a:grpSpLocks noChangeAspect="1"/>
          </p:cNvGrpSpPr>
          <p:nvPr/>
        </p:nvGrpSpPr>
        <p:grpSpPr>
          <a:xfrm>
            <a:off x="8224835" y="2536903"/>
            <a:ext cx="3240000" cy="2387292"/>
            <a:chOff x="3777301" y="2101542"/>
            <a:chExt cx="3955723" cy="2914650"/>
          </a:xfrm>
        </p:grpSpPr>
        <p:sp>
          <p:nvSpPr>
            <p:cNvPr id="46" name="Rectangle 45">
              <a:extLst>
                <a:ext uri="{FF2B5EF4-FFF2-40B4-BE49-F238E27FC236}">
                  <a16:creationId xmlns:a16="http://schemas.microsoft.com/office/drawing/2014/main" id="{0417BFD1-A095-4D28-BFBB-278A86542F15}"/>
                </a:ext>
              </a:extLst>
            </p:cNvPr>
            <p:cNvSpPr/>
            <p:nvPr/>
          </p:nvSpPr>
          <p:spPr>
            <a:xfrm>
              <a:off x="3777301" y="2101542"/>
              <a:ext cx="1318574" cy="97155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85C39EA-BE73-4852-97FD-DB059C180B9E}"/>
                </a:ext>
              </a:extLst>
            </p:cNvPr>
            <p:cNvSpPr/>
            <p:nvPr/>
          </p:nvSpPr>
          <p:spPr>
            <a:xfrm>
              <a:off x="5095875" y="3073092"/>
              <a:ext cx="1318574" cy="971550"/>
            </a:xfrm>
            <a:prstGeom prst="rect">
              <a:avLst/>
            </a:prstGeom>
            <a:solidFill>
              <a:srgbClr val="758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B49DBE-FA49-403F-9548-F6A3EAA878C1}"/>
                </a:ext>
              </a:extLst>
            </p:cNvPr>
            <p:cNvSpPr/>
            <p:nvPr/>
          </p:nvSpPr>
          <p:spPr>
            <a:xfrm>
              <a:off x="3777301" y="4044642"/>
              <a:ext cx="1318574" cy="97155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E1BE739-D888-4754-8F0E-6AB2BB084B7B}"/>
                </a:ext>
              </a:extLst>
            </p:cNvPr>
            <p:cNvSpPr/>
            <p:nvPr/>
          </p:nvSpPr>
          <p:spPr>
            <a:xfrm>
              <a:off x="6414450" y="4044642"/>
              <a:ext cx="1318574" cy="971550"/>
            </a:xfrm>
            <a:prstGeom prst="rect">
              <a:avLst/>
            </a:prstGeom>
            <a:solidFill>
              <a:srgbClr val="D8CF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D3F2277-019C-4BBF-AE39-4AD5CDBEF64F}"/>
                </a:ext>
              </a:extLst>
            </p:cNvPr>
            <p:cNvSpPr/>
            <p:nvPr/>
          </p:nvSpPr>
          <p:spPr>
            <a:xfrm>
              <a:off x="6414450" y="2112130"/>
              <a:ext cx="1318574" cy="97155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圖形 2">
              <a:extLst>
                <a:ext uri="{FF2B5EF4-FFF2-40B4-BE49-F238E27FC236}">
                  <a16:creationId xmlns:a16="http://schemas.microsoft.com/office/drawing/2014/main" id="{93B5C627-880F-4292-9AF4-11D34BFC61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6588" y="2227317"/>
              <a:ext cx="720000" cy="720000"/>
            </a:xfrm>
            <a:prstGeom prst="rect">
              <a:avLst/>
            </a:prstGeom>
          </p:spPr>
        </p:pic>
        <p:pic>
          <p:nvPicPr>
            <p:cNvPr id="5" name="圖形 4">
              <a:extLst>
                <a:ext uri="{FF2B5EF4-FFF2-40B4-BE49-F238E27FC236}">
                  <a16:creationId xmlns:a16="http://schemas.microsoft.com/office/drawing/2014/main" id="{69FD47E2-E15C-4401-8150-FBB088570D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3737" y="2237905"/>
              <a:ext cx="720000" cy="720000"/>
            </a:xfrm>
            <a:prstGeom prst="rect">
              <a:avLst/>
            </a:prstGeom>
          </p:spPr>
        </p:pic>
        <p:pic>
          <p:nvPicPr>
            <p:cNvPr id="7" name="圖形 6">
              <a:extLst>
                <a:ext uri="{FF2B5EF4-FFF2-40B4-BE49-F238E27FC236}">
                  <a16:creationId xmlns:a16="http://schemas.microsoft.com/office/drawing/2014/main" id="{144D7F15-CDAE-42A0-8CF3-DC8CEFC5E6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737" y="4184111"/>
              <a:ext cx="720000" cy="720000"/>
            </a:xfrm>
            <a:prstGeom prst="rect">
              <a:avLst/>
            </a:prstGeom>
          </p:spPr>
        </p:pic>
        <p:pic>
          <p:nvPicPr>
            <p:cNvPr id="9" name="圖形 8">
              <a:extLst>
                <a:ext uri="{FF2B5EF4-FFF2-40B4-BE49-F238E27FC236}">
                  <a16:creationId xmlns:a16="http://schemas.microsoft.com/office/drawing/2014/main" id="{4CA300D1-009F-47B6-B3B1-EFA2A4B980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5163" y="3198867"/>
              <a:ext cx="720000" cy="720000"/>
            </a:xfrm>
            <a:prstGeom prst="rect">
              <a:avLst/>
            </a:prstGeom>
          </p:spPr>
        </p:pic>
        <p:pic>
          <p:nvPicPr>
            <p:cNvPr id="11" name="圖形 10">
              <a:extLst>
                <a:ext uri="{FF2B5EF4-FFF2-40B4-BE49-F238E27FC236}">
                  <a16:creationId xmlns:a16="http://schemas.microsoft.com/office/drawing/2014/main" id="{D239C34D-244B-43F4-88E0-93AAAFAE03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76588" y="4184111"/>
              <a:ext cx="720000" cy="720000"/>
            </a:xfrm>
            <a:prstGeom prst="rect">
              <a:avLst/>
            </a:prstGeom>
          </p:spPr>
        </p:pic>
      </p:grpSp>
    </p:spTree>
    <p:extLst>
      <p:ext uri="{BB962C8B-B14F-4D97-AF65-F5344CB8AC3E}">
        <p14:creationId xmlns:p14="http://schemas.microsoft.com/office/powerpoint/2010/main" val="3609835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4</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簡介</a:t>
            </a:r>
          </a:p>
        </p:txBody>
      </p:sp>
      <p:sp>
        <p:nvSpPr>
          <p:cNvPr id="6" name="矩形: 圓角 5">
            <a:extLst>
              <a:ext uri="{FF2B5EF4-FFF2-40B4-BE49-F238E27FC236}">
                <a16:creationId xmlns:a16="http://schemas.microsoft.com/office/drawing/2014/main" id="{4A5037B7-08FC-48A3-B263-2B3F38D12FFA}"/>
              </a:ext>
            </a:extLst>
          </p:cNvPr>
          <p:cNvSpPr/>
          <p:nvPr/>
        </p:nvSpPr>
        <p:spPr>
          <a:xfrm>
            <a:off x="3714750" y="3468215"/>
            <a:ext cx="4762500" cy="1038225"/>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A0A09E"/>
                </a:solidFill>
                <a:latin typeface="微軟正黑體" panose="020B0604030504040204" pitchFamily="34" charset="-120"/>
                <a:ea typeface="微軟正黑體" panose="020B0604030504040204" pitchFamily="34" charset="-120"/>
              </a:rPr>
              <a:t>運用</a:t>
            </a:r>
            <a:r>
              <a:rPr lang="en-US" altLang="zh-TW" dirty="0">
                <a:solidFill>
                  <a:srgbClr val="A0A09E"/>
                </a:solidFill>
                <a:latin typeface="微軟正黑體" panose="020B0604030504040204" pitchFamily="34" charset="-120"/>
                <a:ea typeface="微軟正黑體" panose="020B0604030504040204" pitchFamily="34" charset="-120"/>
              </a:rPr>
              <a:t>Docker</a:t>
            </a:r>
            <a:r>
              <a:rPr lang="zh-TW" altLang="en-US" dirty="0">
                <a:solidFill>
                  <a:srgbClr val="A0A09E"/>
                </a:solidFill>
                <a:latin typeface="微軟正黑體" panose="020B0604030504040204" pitchFamily="34" charset="-120"/>
                <a:ea typeface="微軟正黑體" panose="020B0604030504040204" pitchFamily="34" charset="-120"/>
              </a:rPr>
              <a:t>支援多種環境的使用</a:t>
            </a:r>
          </a:p>
        </p:txBody>
      </p:sp>
      <p:sp>
        <p:nvSpPr>
          <p:cNvPr id="9" name="矩形: 圓角 8">
            <a:extLst>
              <a:ext uri="{FF2B5EF4-FFF2-40B4-BE49-F238E27FC236}">
                <a16:creationId xmlns:a16="http://schemas.microsoft.com/office/drawing/2014/main" id="{5ED34E89-D3DF-457A-97E8-9A88433A8799}"/>
              </a:ext>
            </a:extLst>
          </p:cNvPr>
          <p:cNvSpPr/>
          <p:nvPr/>
        </p:nvSpPr>
        <p:spPr>
          <a:xfrm>
            <a:off x="3714750" y="4780502"/>
            <a:ext cx="4762500" cy="1038224"/>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A0A09E"/>
                </a:solidFill>
                <a:latin typeface="微軟正黑體" panose="020B0604030504040204" pitchFamily="34" charset="-120"/>
                <a:ea typeface="微軟正黑體" panose="020B0604030504040204" pitchFamily="34" charset="-120"/>
              </a:rPr>
              <a:t>使用</a:t>
            </a:r>
            <a:r>
              <a:rPr lang="en-US" altLang="zh-TW" dirty="0">
                <a:solidFill>
                  <a:srgbClr val="A0A09E"/>
                </a:solidFill>
                <a:latin typeface="微軟正黑體" panose="020B0604030504040204" pitchFamily="34" charset="-120"/>
                <a:ea typeface="微軟正黑體" panose="020B0604030504040204" pitchFamily="34" charset="-120"/>
              </a:rPr>
              <a:t>Reverse</a:t>
            </a:r>
            <a:r>
              <a:rPr lang="zh-TW" altLang="en-US" dirty="0">
                <a:solidFill>
                  <a:srgbClr val="A0A09E"/>
                </a:solidFill>
                <a:latin typeface="微軟正黑體" panose="020B0604030504040204" pitchFamily="34" charset="-120"/>
                <a:ea typeface="微軟正黑體" panose="020B0604030504040204" pitchFamily="34" charset="-120"/>
              </a:rPr>
              <a:t> </a:t>
            </a:r>
            <a:r>
              <a:rPr lang="en-US" altLang="zh-TW" dirty="0">
                <a:solidFill>
                  <a:srgbClr val="A0A09E"/>
                </a:solidFill>
                <a:latin typeface="微軟正黑體" panose="020B0604030504040204" pitchFamily="34" charset="-120"/>
                <a:ea typeface="微軟正黑體" panose="020B0604030504040204" pitchFamily="34" charset="-120"/>
              </a:rPr>
              <a:t>Proxy</a:t>
            </a:r>
            <a:r>
              <a:rPr lang="zh-TW" altLang="en-US" dirty="0">
                <a:solidFill>
                  <a:srgbClr val="A0A09E"/>
                </a:solidFill>
                <a:latin typeface="微軟正黑體" panose="020B0604030504040204" pitchFamily="34" charset="-120"/>
                <a:ea typeface="微軟正黑體" panose="020B0604030504040204" pitchFamily="34" charset="-120"/>
              </a:rPr>
              <a:t>轉入容器</a:t>
            </a:r>
          </a:p>
        </p:txBody>
      </p:sp>
      <p:sp>
        <p:nvSpPr>
          <p:cNvPr id="10" name="矩形: 圓角 9">
            <a:extLst>
              <a:ext uri="{FF2B5EF4-FFF2-40B4-BE49-F238E27FC236}">
                <a16:creationId xmlns:a16="http://schemas.microsoft.com/office/drawing/2014/main" id="{789F9905-BCEB-478B-80BF-4F3BE8012122}"/>
              </a:ext>
            </a:extLst>
          </p:cNvPr>
          <p:cNvSpPr/>
          <p:nvPr/>
        </p:nvSpPr>
        <p:spPr>
          <a:xfrm>
            <a:off x="3714750" y="2155928"/>
            <a:ext cx="4762500" cy="1038225"/>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A0A09E"/>
                </a:solidFill>
                <a:latin typeface="微軟正黑體" panose="020B0604030504040204" pitchFamily="34" charset="-120"/>
                <a:ea typeface="微軟正黑體" panose="020B0604030504040204" pitchFamily="34" charset="-120"/>
              </a:rPr>
              <a:t>快速建立具備憑證的網路應用程式伺服器 </a:t>
            </a:r>
          </a:p>
        </p:txBody>
      </p:sp>
    </p:spTree>
    <p:extLst>
      <p:ext uri="{BB962C8B-B14F-4D97-AF65-F5344CB8AC3E}">
        <p14:creationId xmlns:p14="http://schemas.microsoft.com/office/powerpoint/2010/main" val="31048664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40</a:t>
            </a:fld>
            <a:endParaRPr lang="en-US" dirty="0"/>
          </a:p>
        </p:txBody>
      </p:sp>
      <p:sp>
        <p:nvSpPr>
          <p:cNvPr id="15" name="TextBox 14">
            <a:extLst>
              <a:ext uri="{FF2B5EF4-FFF2-40B4-BE49-F238E27FC236}">
                <a16:creationId xmlns:a16="http://schemas.microsoft.com/office/drawing/2014/main" id="{5B869AE7-C2C3-4F36-A449-324A496B53D1}"/>
              </a:ext>
            </a:extLst>
          </p:cNvPr>
          <p:cNvSpPr txBox="1"/>
          <p:nvPr/>
        </p:nvSpPr>
        <p:spPr>
          <a:xfrm>
            <a:off x="3696823" y="2998113"/>
            <a:ext cx="4798353" cy="861774"/>
          </a:xfrm>
          <a:prstGeom prst="rect">
            <a:avLst/>
          </a:prstGeom>
          <a:noFill/>
        </p:spPr>
        <p:txBody>
          <a:bodyPr wrap="square" rtlCol="0">
            <a:spAutoFit/>
          </a:bodyPr>
          <a:lstStyle/>
          <a:p>
            <a:pPr algn="ctr"/>
            <a:r>
              <a:rPr lang="en-US" sz="5000" b="1" dirty="0">
                <a:solidFill>
                  <a:srgbClr val="758187"/>
                </a:solidFill>
                <a:latin typeface="Montserrat ExtraBold" panose="00000900000000000000" pitchFamily="50" charset="0"/>
              </a:rPr>
              <a:t>THANK YOU</a:t>
            </a:r>
          </a:p>
        </p:txBody>
      </p:sp>
    </p:spTree>
    <p:extLst>
      <p:ext uri="{BB962C8B-B14F-4D97-AF65-F5344CB8AC3E}">
        <p14:creationId xmlns:p14="http://schemas.microsoft.com/office/powerpoint/2010/main" val="35514731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5</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研究動機</a:t>
            </a:r>
            <a:endParaRPr lang="en-US" sz="3500" b="1" dirty="0">
              <a:solidFill>
                <a:schemeClr val="bg1"/>
              </a:solidFill>
              <a:latin typeface="Montserrat ExtraBold" panose="00000900000000000000" pitchFamily="50" charset="0"/>
            </a:endParaRPr>
          </a:p>
        </p:txBody>
      </p:sp>
      <p:sp>
        <p:nvSpPr>
          <p:cNvPr id="22" name="TextBox 62">
            <a:extLst>
              <a:ext uri="{FF2B5EF4-FFF2-40B4-BE49-F238E27FC236}">
                <a16:creationId xmlns:a16="http://schemas.microsoft.com/office/drawing/2014/main" id="{2F3FC161-87A3-4647-8EEF-18A4DB1C5F4A}"/>
              </a:ext>
            </a:extLst>
          </p:cNvPr>
          <p:cNvSpPr txBox="1"/>
          <p:nvPr/>
        </p:nvSpPr>
        <p:spPr>
          <a:xfrm>
            <a:off x="2583170" y="2599785"/>
            <a:ext cx="2284325" cy="20928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0" b="1" dirty="0">
                <a:solidFill>
                  <a:schemeClr val="bg1"/>
                </a:solidFill>
                <a:latin typeface="Montserrat Black" panose="00000A00000000000000" pitchFamily="50" charset="0"/>
              </a:rPr>
              <a:t>?</a:t>
            </a:r>
          </a:p>
        </p:txBody>
      </p:sp>
    </p:spTree>
    <p:extLst>
      <p:ext uri="{BB962C8B-B14F-4D97-AF65-F5344CB8AC3E}">
        <p14:creationId xmlns:p14="http://schemas.microsoft.com/office/powerpoint/2010/main" val="719921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108" name="Google Shape;2308;p37">
            <a:extLst>
              <a:ext uri="{FF2B5EF4-FFF2-40B4-BE49-F238E27FC236}">
                <a16:creationId xmlns:a16="http://schemas.microsoft.com/office/drawing/2014/main" id="{EA8F8D26-D95B-40D9-BD06-D3D14A5354BE}"/>
              </a:ext>
            </a:extLst>
          </p:cNvPr>
          <p:cNvSpPr/>
          <p:nvPr/>
        </p:nvSpPr>
        <p:spPr>
          <a:xfrm>
            <a:off x="2897551" y="2529000"/>
            <a:ext cx="1800000" cy="1800000"/>
          </a:xfrm>
          <a:prstGeom prst="ellipse">
            <a:avLst/>
          </a:prstGeom>
          <a:solidFill>
            <a:schemeClr val="tx2">
              <a:lumMod val="75000"/>
              <a:alpha val="50000"/>
            </a:schemeClr>
          </a:solidFill>
          <a:ln>
            <a:noFill/>
          </a:ln>
        </p:spPr>
        <p:txBody>
          <a:bodyPr spcFirstLastPara="1" wrap="square" lIns="121900" tIns="121900" rIns="121900" bIns="121900" anchor="ctr" anchorCtr="0">
            <a:noAutofit/>
          </a:bodyPr>
          <a:lstStyle/>
          <a:p>
            <a:pPr algn="ct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110" name="Google Shape;2310;p37">
            <a:extLst>
              <a:ext uri="{FF2B5EF4-FFF2-40B4-BE49-F238E27FC236}">
                <a16:creationId xmlns:a16="http://schemas.microsoft.com/office/drawing/2014/main" id="{AC2EEC9E-43E7-4409-96C1-5B2D2EC98D8B}"/>
              </a:ext>
            </a:extLst>
          </p:cNvPr>
          <p:cNvSpPr/>
          <p:nvPr/>
        </p:nvSpPr>
        <p:spPr>
          <a:xfrm>
            <a:off x="7494449" y="2529000"/>
            <a:ext cx="1800000" cy="1800000"/>
          </a:xfrm>
          <a:prstGeom prst="ellipse">
            <a:avLst/>
          </a:prstGeom>
          <a:solidFill>
            <a:schemeClr val="accent4">
              <a:lumMod val="75000"/>
              <a:alpha val="5127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112" name="Google Shape;2313;p37">
            <a:extLst>
              <a:ext uri="{FF2B5EF4-FFF2-40B4-BE49-F238E27FC236}">
                <a16:creationId xmlns:a16="http://schemas.microsoft.com/office/drawing/2014/main" id="{0B03A225-D4C3-45EE-91BB-7AE2A0F6A114}"/>
              </a:ext>
            </a:extLst>
          </p:cNvPr>
          <p:cNvSpPr txBox="1"/>
          <p:nvPr/>
        </p:nvSpPr>
        <p:spPr>
          <a:xfrm>
            <a:off x="2065566" y="4610142"/>
            <a:ext cx="3457006" cy="432400"/>
          </a:xfrm>
          <a:prstGeom prst="rect">
            <a:avLst/>
          </a:prstGeom>
          <a:noFill/>
          <a:ln>
            <a:noFill/>
          </a:ln>
        </p:spPr>
        <p:txBody>
          <a:bodyPr spcFirstLastPara="1" wrap="square" lIns="121900" tIns="121900" rIns="121900" bIns="121900" anchor="b" anchorCtr="0">
            <a:noAutofit/>
          </a:bodyPr>
          <a:lstStyle/>
          <a:p>
            <a:pPr algn="ctr"/>
            <a:r>
              <a:rPr lang="zh-TW" altLang="en-US" sz="2800"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endParaRPr sz="2800" dirty="0">
              <a:solidFill>
                <a:schemeClr val="dk1"/>
              </a:solidFill>
              <a:latin typeface="微軟正黑體" panose="020B0604030504040204" pitchFamily="34" charset="-120"/>
              <a:ea typeface="微軟正黑體" panose="020B0604030504040204" pitchFamily="34" charset="-120"/>
              <a:cs typeface="Montserrat SemiBold"/>
              <a:sym typeface="Montserrat SemiBold"/>
            </a:endParaRPr>
          </a:p>
        </p:txBody>
      </p:sp>
      <p:sp>
        <p:nvSpPr>
          <p:cNvPr id="113" name="Google Shape;2315;p37">
            <a:extLst>
              <a:ext uri="{FF2B5EF4-FFF2-40B4-BE49-F238E27FC236}">
                <a16:creationId xmlns:a16="http://schemas.microsoft.com/office/drawing/2014/main" id="{F0D36B55-7416-424E-B409-ED3FB238C7A5}"/>
              </a:ext>
            </a:extLst>
          </p:cNvPr>
          <p:cNvSpPr txBox="1"/>
          <p:nvPr/>
        </p:nvSpPr>
        <p:spPr>
          <a:xfrm>
            <a:off x="7397249" y="4618457"/>
            <a:ext cx="1994400" cy="432400"/>
          </a:xfrm>
          <a:prstGeom prst="rect">
            <a:avLst/>
          </a:prstGeom>
          <a:noFill/>
          <a:ln>
            <a:noFill/>
          </a:ln>
        </p:spPr>
        <p:txBody>
          <a:bodyPr spcFirstLastPara="1" wrap="square" lIns="121900" tIns="121900" rIns="121900" bIns="121900" anchor="b" anchorCtr="0">
            <a:noAutofit/>
          </a:bodyPr>
          <a:lstStyle/>
          <a:p>
            <a:pPr algn="ctr"/>
            <a:r>
              <a:rPr lang="zh-TW" altLang="en-US" sz="2800"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憑證</a:t>
            </a:r>
          </a:p>
        </p:txBody>
      </p:sp>
      <p:pic>
        <p:nvPicPr>
          <p:cNvPr id="117" name="圖形 116">
            <a:extLst>
              <a:ext uri="{FF2B5EF4-FFF2-40B4-BE49-F238E27FC236}">
                <a16:creationId xmlns:a16="http://schemas.microsoft.com/office/drawing/2014/main" id="{B5EF776E-D7AF-4782-B72D-538430EA42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8449" y="2943000"/>
            <a:ext cx="972000" cy="972000"/>
          </a:xfrm>
          <a:prstGeom prst="rect">
            <a:avLst/>
          </a:prstGeom>
        </p:spPr>
      </p:pic>
      <p:pic>
        <p:nvPicPr>
          <p:cNvPr id="118" name="圖形 117">
            <a:extLst>
              <a:ext uri="{FF2B5EF4-FFF2-40B4-BE49-F238E27FC236}">
                <a16:creationId xmlns:a16="http://schemas.microsoft.com/office/drawing/2014/main" id="{11395B92-6E2F-4D11-8CB4-77DA7FB00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11551" y="2943000"/>
            <a:ext cx="972000" cy="972000"/>
          </a:xfrm>
          <a:prstGeom prst="rect">
            <a:avLst/>
          </a:prstGeom>
        </p:spPr>
      </p:pic>
    </p:spTree>
    <p:extLst>
      <p:ext uri="{BB962C8B-B14F-4D97-AF65-F5344CB8AC3E}">
        <p14:creationId xmlns:p14="http://schemas.microsoft.com/office/powerpoint/2010/main" val="37794785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7</a:t>
            </a:fld>
            <a:endParaRPr lang="en-US" dirty="0"/>
          </a:p>
        </p:txBody>
      </p:sp>
      <p:sp>
        <p:nvSpPr>
          <p:cNvPr id="41" name="Google Shape;2308;p37">
            <a:extLst>
              <a:ext uri="{FF2B5EF4-FFF2-40B4-BE49-F238E27FC236}">
                <a16:creationId xmlns:a16="http://schemas.microsoft.com/office/drawing/2014/main" id="{16C1175E-15C2-47E1-9F39-ADEB5A3E0ED3}"/>
              </a:ext>
            </a:extLst>
          </p:cNvPr>
          <p:cNvSpPr/>
          <p:nvPr/>
        </p:nvSpPr>
        <p:spPr>
          <a:xfrm>
            <a:off x="8072051" y="2323400"/>
            <a:ext cx="861200" cy="861200"/>
          </a:xfrm>
          <a:prstGeom prst="ellipse">
            <a:avLst/>
          </a:prstGeom>
          <a:solidFill>
            <a:schemeClr val="bg1">
              <a:lumMod val="50000"/>
              <a:alpha val="50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3" name="Google Shape;2310;p37">
            <a:extLst>
              <a:ext uri="{FF2B5EF4-FFF2-40B4-BE49-F238E27FC236}">
                <a16:creationId xmlns:a16="http://schemas.microsoft.com/office/drawing/2014/main" id="{6F226CF3-5359-4CE3-838A-C9B3F32DF551}"/>
              </a:ext>
            </a:extLst>
          </p:cNvPr>
          <p:cNvSpPr/>
          <p:nvPr/>
        </p:nvSpPr>
        <p:spPr>
          <a:xfrm>
            <a:off x="8071251" y="4623524"/>
            <a:ext cx="861200" cy="861200"/>
          </a:xfrm>
          <a:prstGeom prst="ellipse">
            <a:avLst/>
          </a:prstGeom>
          <a:solidFill>
            <a:schemeClr val="accent4">
              <a:lumMod val="75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6" name="Google Shape;2313;p37">
            <a:extLst>
              <a:ext uri="{FF2B5EF4-FFF2-40B4-BE49-F238E27FC236}">
                <a16:creationId xmlns:a16="http://schemas.microsoft.com/office/drawing/2014/main" id="{67EBC0A4-9475-44C9-BAF4-1A5EC97D9DA5}"/>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49" name="Google Shape;2315;p37">
            <a:extLst>
              <a:ext uri="{FF2B5EF4-FFF2-40B4-BE49-F238E27FC236}">
                <a16:creationId xmlns:a16="http://schemas.microsoft.com/office/drawing/2014/main" id="{4C1CE9C4-1A7D-4DC3-BA85-F38A92449382}"/>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51" name="Google Shape;2317;p37">
            <a:extLst>
              <a:ext uri="{FF2B5EF4-FFF2-40B4-BE49-F238E27FC236}">
                <a16:creationId xmlns:a16="http://schemas.microsoft.com/office/drawing/2014/main" id="{C31AD122-AA6B-4DF0-878F-15E4154C0287}"/>
              </a:ext>
            </a:extLst>
          </p:cNvPr>
          <p:cNvCxnSpPr>
            <a:cxnSpLocks/>
            <a:stCxn id="41" idx="4"/>
            <a:endCxn id="43" idx="0"/>
          </p:cNvCxnSpPr>
          <p:nvPr/>
        </p:nvCxnSpPr>
        <p:spPr>
          <a:xfrm rot="5400000">
            <a:off x="7782789" y="3903662"/>
            <a:ext cx="1438924"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105" name="圖形 104">
            <a:extLst>
              <a:ext uri="{FF2B5EF4-FFF2-40B4-BE49-F238E27FC236}">
                <a16:creationId xmlns:a16="http://schemas.microsoft.com/office/drawing/2014/main" id="{053AA2AC-47F8-4FA1-8FBA-141D43744C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106" name="圖形 105">
            <a:extLst>
              <a:ext uri="{FF2B5EF4-FFF2-40B4-BE49-F238E27FC236}">
                <a16:creationId xmlns:a16="http://schemas.microsoft.com/office/drawing/2014/main" id="{A21FA121-2364-4827-BF9B-F88FAC20D1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
        <p:nvSpPr>
          <p:cNvPr id="77" name="Google Shape;2319;p37">
            <a:extLst>
              <a:ext uri="{FF2B5EF4-FFF2-40B4-BE49-F238E27FC236}">
                <a16:creationId xmlns:a16="http://schemas.microsoft.com/office/drawing/2014/main" id="{E31CB64A-F100-470C-8085-06C27B7B13F4}"/>
              </a:ext>
            </a:extLst>
          </p:cNvPr>
          <p:cNvSpPr/>
          <p:nvPr/>
        </p:nvSpPr>
        <p:spPr>
          <a:xfrm>
            <a:off x="930919" y="2460045"/>
            <a:ext cx="3091200" cy="12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79" name="Google Shape;2321;p37">
            <a:extLst>
              <a:ext uri="{FF2B5EF4-FFF2-40B4-BE49-F238E27FC236}">
                <a16:creationId xmlns:a16="http://schemas.microsoft.com/office/drawing/2014/main" id="{4C9E1206-BE6E-4206-9648-0125DEF9DB54}"/>
              </a:ext>
            </a:extLst>
          </p:cNvPr>
          <p:cNvSpPr/>
          <p:nvPr/>
        </p:nvSpPr>
        <p:spPr>
          <a:xfrm>
            <a:off x="930919" y="3920412"/>
            <a:ext cx="3091200" cy="1260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07" name="Google Shape;2336;p37">
            <a:extLst>
              <a:ext uri="{FF2B5EF4-FFF2-40B4-BE49-F238E27FC236}">
                <a16:creationId xmlns:a16="http://schemas.microsoft.com/office/drawing/2014/main" id="{6A8BFBB7-A895-41C5-BFF4-D2A7081313FC}"/>
              </a:ext>
            </a:extLst>
          </p:cNvPr>
          <p:cNvSpPr txBox="1"/>
          <p:nvPr/>
        </p:nvSpPr>
        <p:spPr>
          <a:xfrm>
            <a:off x="930919" y="4050567"/>
            <a:ext cx="3091200" cy="10412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環境建置麻煩</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108" name="Google Shape;2337;p37">
            <a:extLst>
              <a:ext uri="{FF2B5EF4-FFF2-40B4-BE49-F238E27FC236}">
                <a16:creationId xmlns:a16="http://schemas.microsoft.com/office/drawing/2014/main" id="{CA08D180-6643-4A32-90B4-CF64FB64974B}"/>
              </a:ext>
            </a:extLst>
          </p:cNvPr>
          <p:cNvSpPr txBox="1"/>
          <p:nvPr/>
        </p:nvSpPr>
        <p:spPr>
          <a:xfrm>
            <a:off x="930919" y="2569111"/>
            <a:ext cx="3091200" cy="10412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開發</a:t>
            </a: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運行環境 相容性問題</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116" name="Google Shape;2322;p37">
            <a:extLst>
              <a:ext uri="{FF2B5EF4-FFF2-40B4-BE49-F238E27FC236}">
                <a16:creationId xmlns:a16="http://schemas.microsoft.com/office/drawing/2014/main" id="{8FC7FE80-16D4-432A-9BB9-4F0B80010EBB}"/>
              </a:ext>
            </a:extLst>
          </p:cNvPr>
          <p:cNvSpPr/>
          <p:nvPr/>
        </p:nvSpPr>
        <p:spPr>
          <a:xfrm>
            <a:off x="4549452" y="1529600"/>
            <a:ext cx="3091200" cy="4694800"/>
          </a:xfrm>
          <a:prstGeom prst="roundRect">
            <a:avLst>
              <a:gd name="adj" fmla="val 7405"/>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latin typeface="Montserrat Medium"/>
              <a:ea typeface="Montserrat Medium"/>
              <a:cs typeface="Montserrat Medium"/>
              <a:sym typeface="Montserrat Medium"/>
            </a:endParaRPr>
          </a:p>
        </p:txBody>
      </p:sp>
      <p:sp>
        <p:nvSpPr>
          <p:cNvPr id="117" name="Oval 1">
            <a:extLst>
              <a:ext uri="{FF2B5EF4-FFF2-40B4-BE49-F238E27FC236}">
                <a16:creationId xmlns:a16="http://schemas.microsoft.com/office/drawing/2014/main" id="{93C0A0C2-C61D-41FC-8B7D-20954F32D449}"/>
              </a:ext>
            </a:extLst>
          </p:cNvPr>
          <p:cNvSpPr/>
          <p:nvPr/>
        </p:nvSpPr>
        <p:spPr>
          <a:xfrm>
            <a:off x="5121631" y="2673332"/>
            <a:ext cx="1953681" cy="1953681"/>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8" name="圖形 117">
            <a:extLst>
              <a:ext uri="{FF2B5EF4-FFF2-40B4-BE49-F238E27FC236}">
                <a16:creationId xmlns:a16="http://schemas.microsoft.com/office/drawing/2014/main" id="{BA4223E6-E378-42D8-A812-DCF825BE1B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9466" y="3177948"/>
            <a:ext cx="976841" cy="976840"/>
          </a:xfrm>
          <a:prstGeom prst="rect">
            <a:avLst/>
          </a:prstGeom>
        </p:spPr>
      </p:pic>
      <p:sp>
        <p:nvSpPr>
          <p:cNvPr id="119" name="文字方塊 118">
            <a:extLst>
              <a:ext uri="{FF2B5EF4-FFF2-40B4-BE49-F238E27FC236}">
                <a16:creationId xmlns:a16="http://schemas.microsoft.com/office/drawing/2014/main" id="{041CD423-5051-44DF-AEC4-AACE3D1AAF68}"/>
              </a:ext>
            </a:extLst>
          </p:cNvPr>
          <p:cNvSpPr txBox="1"/>
          <p:nvPr/>
        </p:nvSpPr>
        <p:spPr>
          <a:xfrm>
            <a:off x="5154780" y="4821142"/>
            <a:ext cx="1878912" cy="369332"/>
          </a:xfrm>
          <a:prstGeom prst="rect">
            <a:avLst/>
          </a:prstGeom>
          <a:noFill/>
        </p:spPr>
        <p:txBody>
          <a:bodyPr wrap="none" rtlCol="0">
            <a:spAutoFit/>
          </a:bodyPr>
          <a:lstStyle/>
          <a:p>
            <a:pPr algn="ctr"/>
            <a:r>
              <a:rPr lang="zh-TW" altLang="en-US" dirty="0">
                <a:latin typeface="微軟正黑體" panose="020B0604030504040204" pitchFamily="34" charset="-120"/>
                <a:ea typeface="微軟正黑體" panose="020B0604030504040204" pitchFamily="34" charset="-120"/>
              </a:rPr>
              <a:t>透過</a:t>
            </a:r>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解決</a:t>
            </a:r>
          </a:p>
        </p:txBody>
      </p:sp>
      <p:sp>
        <p:nvSpPr>
          <p:cNvPr id="10" name="文字方塊 9">
            <a:extLst>
              <a:ext uri="{FF2B5EF4-FFF2-40B4-BE49-F238E27FC236}">
                <a16:creationId xmlns:a16="http://schemas.microsoft.com/office/drawing/2014/main" id="{9985189F-2F18-42C2-9BA5-499A0FE671E7}"/>
              </a:ext>
            </a:extLst>
          </p:cNvPr>
          <p:cNvSpPr txBox="1"/>
          <p:nvPr/>
        </p:nvSpPr>
        <p:spPr>
          <a:xfrm>
            <a:off x="972710" y="1527301"/>
            <a:ext cx="3007618"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一般</a:t>
            </a:r>
            <a:r>
              <a:rPr lang="en-US" altLang="zh-TW" sz="2400" dirty="0">
                <a:latin typeface="微軟正黑體" panose="020B0604030504040204" pitchFamily="34" charset="-120"/>
                <a:ea typeface="微軟正黑體" panose="020B0604030504040204" pitchFamily="34" charset="-120"/>
              </a:rPr>
              <a:t>Web</a:t>
            </a:r>
            <a:r>
              <a:rPr lang="zh-TW" altLang="en-US" sz="2400" dirty="0">
                <a:latin typeface="微軟正黑體" panose="020B0604030504040204" pitchFamily="34" charset="-120"/>
                <a:ea typeface="微軟正黑體" panose="020B0604030504040204" pitchFamily="34" charset="-120"/>
              </a:rPr>
              <a:t>伺服器架構</a:t>
            </a:r>
          </a:p>
        </p:txBody>
      </p:sp>
    </p:spTree>
    <p:extLst>
      <p:ext uri="{BB962C8B-B14F-4D97-AF65-F5344CB8AC3E}">
        <p14:creationId xmlns:p14="http://schemas.microsoft.com/office/powerpoint/2010/main" val="8767025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5" name="Google Shape;2335;p37">
            <a:extLst>
              <a:ext uri="{FF2B5EF4-FFF2-40B4-BE49-F238E27FC236}">
                <a16:creationId xmlns:a16="http://schemas.microsoft.com/office/drawing/2014/main" id="{4BF74FC6-CA01-4032-9F04-40F785BE49BB}"/>
              </a:ext>
            </a:extLst>
          </p:cNvPr>
          <p:cNvSpPr txBox="1"/>
          <p:nvPr/>
        </p:nvSpPr>
        <p:spPr>
          <a:xfrm>
            <a:off x="1577791" y="4682397"/>
            <a:ext cx="4937309"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3.</a:t>
            </a: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 </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若有需要 </a:t>
            </a: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Docker Hub</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有多種環境可用</a:t>
            </a:r>
            <a:endPar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8</a:t>
            </a:fld>
            <a:endParaRPr lang="en-US" dirty="0"/>
          </a:p>
        </p:txBody>
      </p:sp>
      <p:sp>
        <p:nvSpPr>
          <p:cNvPr id="21" name="Google Shape;2319;p37">
            <a:extLst>
              <a:ext uri="{FF2B5EF4-FFF2-40B4-BE49-F238E27FC236}">
                <a16:creationId xmlns:a16="http://schemas.microsoft.com/office/drawing/2014/main" id="{F4528AB7-6AFB-4AC3-953C-5893C140FAE7}"/>
              </a:ext>
            </a:extLst>
          </p:cNvPr>
          <p:cNvSpPr/>
          <p:nvPr/>
        </p:nvSpPr>
        <p:spPr>
          <a:xfrm>
            <a:off x="1581214" y="2378100"/>
            <a:ext cx="4940730" cy="972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6" name="Google Shape;2337;p37">
            <a:extLst>
              <a:ext uri="{FF2B5EF4-FFF2-40B4-BE49-F238E27FC236}">
                <a16:creationId xmlns:a16="http://schemas.microsoft.com/office/drawing/2014/main" id="{ECB808E5-99B5-409D-B077-5DD5B2C74C1F}"/>
              </a:ext>
            </a:extLst>
          </p:cNvPr>
          <p:cNvSpPr txBox="1"/>
          <p:nvPr/>
        </p:nvSpPr>
        <p:spPr>
          <a:xfrm>
            <a:off x="1581214" y="2383783"/>
            <a:ext cx="494073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1. Docker</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提供容器化的方式管理環境</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33" name="Google Shape;2320;p37">
            <a:extLst>
              <a:ext uri="{FF2B5EF4-FFF2-40B4-BE49-F238E27FC236}">
                <a16:creationId xmlns:a16="http://schemas.microsoft.com/office/drawing/2014/main" id="{68E50A61-ACD4-4333-9A40-A63DB08419E0}"/>
              </a:ext>
            </a:extLst>
          </p:cNvPr>
          <p:cNvSpPr/>
          <p:nvPr/>
        </p:nvSpPr>
        <p:spPr>
          <a:xfrm>
            <a:off x="1581213" y="4686280"/>
            <a:ext cx="4937309" cy="972000"/>
          </a:xfrm>
          <a:prstGeom prst="roundRect">
            <a:avLst>
              <a:gd name="adj" fmla="val 1666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34" name="Google Shape;2321;p37">
            <a:extLst>
              <a:ext uri="{FF2B5EF4-FFF2-40B4-BE49-F238E27FC236}">
                <a16:creationId xmlns:a16="http://schemas.microsoft.com/office/drawing/2014/main" id="{92D06C92-D640-446D-B78C-EA1AD4CC827C}"/>
              </a:ext>
            </a:extLst>
          </p:cNvPr>
          <p:cNvSpPr/>
          <p:nvPr/>
        </p:nvSpPr>
        <p:spPr>
          <a:xfrm>
            <a:off x="1581214" y="3536923"/>
            <a:ext cx="4940730" cy="972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36" name="Google Shape;2336;p37">
            <a:extLst>
              <a:ext uri="{FF2B5EF4-FFF2-40B4-BE49-F238E27FC236}">
                <a16:creationId xmlns:a16="http://schemas.microsoft.com/office/drawing/2014/main" id="{8169E958-7678-43E3-B861-EC256CBAEFE1}"/>
              </a:ext>
            </a:extLst>
          </p:cNvPr>
          <p:cNvSpPr txBox="1"/>
          <p:nvPr/>
        </p:nvSpPr>
        <p:spPr>
          <a:xfrm>
            <a:off x="1577792" y="3533040"/>
            <a:ext cx="494073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2. </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環境建置簡單且能完整還原環境</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40" name="文字方塊 39">
            <a:extLst>
              <a:ext uri="{FF2B5EF4-FFF2-40B4-BE49-F238E27FC236}">
                <a16:creationId xmlns:a16="http://schemas.microsoft.com/office/drawing/2014/main" id="{71B465D1-86F2-47A5-B4F2-6FC3F66C712E}"/>
              </a:ext>
            </a:extLst>
          </p:cNvPr>
          <p:cNvSpPr txBox="1"/>
          <p:nvPr/>
        </p:nvSpPr>
        <p:spPr>
          <a:xfrm>
            <a:off x="2680778" y="1535296"/>
            <a:ext cx="2747675"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使用</a:t>
            </a:r>
            <a:r>
              <a:rPr lang="en-US" altLang="zh-TW" sz="2400" dirty="0">
                <a:latin typeface="微軟正黑體" panose="020B0604030504040204" pitchFamily="34" charset="-120"/>
                <a:ea typeface="微軟正黑體" panose="020B0604030504040204" pitchFamily="34" charset="-120"/>
              </a:rPr>
              <a:t>Docker</a:t>
            </a:r>
            <a:r>
              <a:rPr lang="zh-TW" altLang="en-US" sz="2400" dirty="0">
                <a:latin typeface="微軟正黑體" panose="020B0604030504040204" pitchFamily="34" charset="-120"/>
                <a:ea typeface="微軟正黑體" panose="020B0604030504040204" pitchFamily="34" charset="-120"/>
              </a:rPr>
              <a:t>的優點</a:t>
            </a:r>
          </a:p>
        </p:txBody>
      </p:sp>
      <p:sp>
        <p:nvSpPr>
          <p:cNvPr id="18" name="Google Shape;2308;p37">
            <a:extLst>
              <a:ext uri="{FF2B5EF4-FFF2-40B4-BE49-F238E27FC236}">
                <a16:creationId xmlns:a16="http://schemas.microsoft.com/office/drawing/2014/main" id="{FC37270F-E86F-4C7A-AA1F-26663AE23A25}"/>
              </a:ext>
            </a:extLst>
          </p:cNvPr>
          <p:cNvSpPr/>
          <p:nvPr/>
        </p:nvSpPr>
        <p:spPr>
          <a:xfrm>
            <a:off x="8072051" y="2323400"/>
            <a:ext cx="861200" cy="861200"/>
          </a:xfrm>
          <a:prstGeom prst="ellipse">
            <a:avLst/>
          </a:prstGeom>
          <a:solidFill>
            <a:schemeClr val="bg1">
              <a:lumMod val="50000"/>
              <a:alpha val="50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19" name="Google Shape;2310;p37">
            <a:extLst>
              <a:ext uri="{FF2B5EF4-FFF2-40B4-BE49-F238E27FC236}">
                <a16:creationId xmlns:a16="http://schemas.microsoft.com/office/drawing/2014/main" id="{E4C1910F-F76E-4BB6-BF77-21F184254932}"/>
              </a:ext>
            </a:extLst>
          </p:cNvPr>
          <p:cNvSpPr/>
          <p:nvPr/>
        </p:nvSpPr>
        <p:spPr>
          <a:xfrm>
            <a:off x="8071251" y="4623524"/>
            <a:ext cx="861200" cy="861200"/>
          </a:xfrm>
          <a:prstGeom prst="ellipse">
            <a:avLst/>
          </a:prstGeom>
          <a:solidFill>
            <a:schemeClr val="accent4">
              <a:lumMod val="75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20" name="Google Shape;2313;p37">
            <a:extLst>
              <a:ext uri="{FF2B5EF4-FFF2-40B4-BE49-F238E27FC236}">
                <a16:creationId xmlns:a16="http://schemas.microsoft.com/office/drawing/2014/main" id="{3BAB3A4A-A917-4371-8767-EC0989091D8B}"/>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22" name="Google Shape;2315;p37">
            <a:extLst>
              <a:ext uri="{FF2B5EF4-FFF2-40B4-BE49-F238E27FC236}">
                <a16:creationId xmlns:a16="http://schemas.microsoft.com/office/drawing/2014/main" id="{E0C5C344-E34B-4CF6-B4BC-02C925BCBEE8}"/>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23" name="Google Shape;2317;p37">
            <a:extLst>
              <a:ext uri="{FF2B5EF4-FFF2-40B4-BE49-F238E27FC236}">
                <a16:creationId xmlns:a16="http://schemas.microsoft.com/office/drawing/2014/main" id="{009C93D2-8AEA-40E3-8B85-5B916EA6E257}"/>
              </a:ext>
            </a:extLst>
          </p:cNvPr>
          <p:cNvCxnSpPr>
            <a:cxnSpLocks/>
            <a:stCxn id="18" idx="4"/>
            <a:endCxn id="19" idx="0"/>
          </p:cNvCxnSpPr>
          <p:nvPr/>
        </p:nvCxnSpPr>
        <p:spPr>
          <a:xfrm rot="5400000">
            <a:off x="7782789" y="3903662"/>
            <a:ext cx="1438924"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24" name="圖形 23">
            <a:extLst>
              <a:ext uri="{FF2B5EF4-FFF2-40B4-BE49-F238E27FC236}">
                <a16:creationId xmlns:a16="http://schemas.microsoft.com/office/drawing/2014/main" id="{D4218636-BC9E-45B1-AA14-0F10811D9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25" name="圖形 24">
            <a:extLst>
              <a:ext uri="{FF2B5EF4-FFF2-40B4-BE49-F238E27FC236}">
                <a16:creationId xmlns:a16="http://schemas.microsoft.com/office/drawing/2014/main" id="{B61ED600-85DD-4F5E-A832-9C43EA2F5D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Tree>
    <p:extLst>
      <p:ext uri="{BB962C8B-B14F-4D97-AF65-F5344CB8AC3E}">
        <p14:creationId xmlns:p14="http://schemas.microsoft.com/office/powerpoint/2010/main" val="1214241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5" name="Google Shape;2335;p37">
            <a:extLst>
              <a:ext uri="{FF2B5EF4-FFF2-40B4-BE49-F238E27FC236}">
                <a16:creationId xmlns:a16="http://schemas.microsoft.com/office/drawing/2014/main" id="{4BF74FC6-CA01-4032-9F04-40F785BE49BB}"/>
              </a:ext>
            </a:extLst>
          </p:cNvPr>
          <p:cNvSpPr txBox="1"/>
          <p:nvPr/>
        </p:nvSpPr>
        <p:spPr>
          <a:xfrm>
            <a:off x="1577791" y="4682397"/>
            <a:ext cx="4937309"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3.</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為使</a:t>
            </a: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Docker</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具備憑證，會將憑證放入容器中</a:t>
            </a:r>
            <a:endPar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9</a:t>
            </a:fld>
            <a:endParaRPr lang="en-US" dirty="0"/>
          </a:p>
        </p:txBody>
      </p:sp>
      <p:sp>
        <p:nvSpPr>
          <p:cNvPr id="41" name="Google Shape;2308;p37">
            <a:extLst>
              <a:ext uri="{FF2B5EF4-FFF2-40B4-BE49-F238E27FC236}">
                <a16:creationId xmlns:a16="http://schemas.microsoft.com/office/drawing/2014/main" id="{16C1175E-15C2-47E1-9F39-ADEB5A3E0ED3}"/>
              </a:ext>
            </a:extLst>
          </p:cNvPr>
          <p:cNvSpPr/>
          <p:nvPr/>
        </p:nvSpPr>
        <p:spPr>
          <a:xfrm>
            <a:off x="8072051" y="2323400"/>
            <a:ext cx="861200" cy="861200"/>
          </a:xfrm>
          <a:prstGeom prst="ellipse">
            <a:avLst/>
          </a:prstGeom>
          <a:solidFill>
            <a:schemeClr val="bg1">
              <a:lumMod val="50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3" name="Google Shape;2310;p37">
            <a:extLst>
              <a:ext uri="{FF2B5EF4-FFF2-40B4-BE49-F238E27FC236}">
                <a16:creationId xmlns:a16="http://schemas.microsoft.com/office/drawing/2014/main" id="{6F226CF3-5359-4CE3-838A-C9B3F32DF551}"/>
              </a:ext>
            </a:extLst>
          </p:cNvPr>
          <p:cNvSpPr/>
          <p:nvPr/>
        </p:nvSpPr>
        <p:spPr>
          <a:xfrm>
            <a:off x="8071251" y="4592735"/>
            <a:ext cx="861200" cy="861200"/>
          </a:xfrm>
          <a:prstGeom prst="ellipse">
            <a:avLst/>
          </a:prstGeom>
          <a:solidFill>
            <a:schemeClr val="accent4">
              <a:lumMod val="75000"/>
              <a:alpha val="5127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6" name="Google Shape;2313;p37">
            <a:extLst>
              <a:ext uri="{FF2B5EF4-FFF2-40B4-BE49-F238E27FC236}">
                <a16:creationId xmlns:a16="http://schemas.microsoft.com/office/drawing/2014/main" id="{67EBC0A4-9475-44C9-BAF4-1A5EC97D9DA5}"/>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49" name="Google Shape;2315;p37">
            <a:extLst>
              <a:ext uri="{FF2B5EF4-FFF2-40B4-BE49-F238E27FC236}">
                <a16:creationId xmlns:a16="http://schemas.microsoft.com/office/drawing/2014/main" id="{4C1CE9C4-1A7D-4DC3-BA85-F38A92449382}"/>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51" name="Google Shape;2317;p37">
            <a:extLst>
              <a:ext uri="{FF2B5EF4-FFF2-40B4-BE49-F238E27FC236}">
                <a16:creationId xmlns:a16="http://schemas.microsoft.com/office/drawing/2014/main" id="{C31AD122-AA6B-4DF0-878F-15E4154C0287}"/>
              </a:ext>
            </a:extLst>
          </p:cNvPr>
          <p:cNvCxnSpPr>
            <a:cxnSpLocks/>
            <a:stCxn id="41" idx="4"/>
            <a:endCxn id="43" idx="0"/>
          </p:cNvCxnSpPr>
          <p:nvPr/>
        </p:nvCxnSpPr>
        <p:spPr>
          <a:xfrm rot="5400000">
            <a:off x="7798184" y="3888267"/>
            <a:ext cx="1408135"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105" name="圖形 104">
            <a:extLst>
              <a:ext uri="{FF2B5EF4-FFF2-40B4-BE49-F238E27FC236}">
                <a16:creationId xmlns:a16="http://schemas.microsoft.com/office/drawing/2014/main" id="{053AA2AC-47F8-4FA1-8FBA-141D43744C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106" name="圖形 105">
            <a:extLst>
              <a:ext uri="{FF2B5EF4-FFF2-40B4-BE49-F238E27FC236}">
                <a16:creationId xmlns:a16="http://schemas.microsoft.com/office/drawing/2014/main" id="{A21FA121-2364-4827-BF9B-F88FAC20D1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
        <p:nvSpPr>
          <p:cNvPr id="21" name="Google Shape;2319;p37">
            <a:extLst>
              <a:ext uri="{FF2B5EF4-FFF2-40B4-BE49-F238E27FC236}">
                <a16:creationId xmlns:a16="http://schemas.microsoft.com/office/drawing/2014/main" id="{F4528AB7-6AFB-4AC3-953C-5893C140FAE7}"/>
              </a:ext>
            </a:extLst>
          </p:cNvPr>
          <p:cNvSpPr/>
          <p:nvPr/>
        </p:nvSpPr>
        <p:spPr>
          <a:xfrm>
            <a:off x="1581214" y="2378100"/>
            <a:ext cx="4940730" cy="972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6" name="Google Shape;2337;p37">
            <a:extLst>
              <a:ext uri="{FF2B5EF4-FFF2-40B4-BE49-F238E27FC236}">
                <a16:creationId xmlns:a16="http://schemas.microsoft.com/office/drawing/2014/main" id="{ECB808E5-99B5-409D-B077-5DD5B2C74C1F}"/>
              </a:ext>
            </a:extLst>
          </p:cNvPr>
          <p:cNvSpPr txBox="1"/>
          <p:nvPr/>
        </p:nvSpPr>
        <p:spPr>
          <a:xfrm>
            <a:off x="1581214" y="2383783"/>
            <a:ext cx="494073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1. Docker</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使用</a:t>
            </a: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HTTP</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進行傳輸</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33" name="Google Shape;2320;p37">
            <a:extLst>
              <a:ext uri="{FF2B5EF4-FFF2-40B4-BE49-F238E27FC236}">
                <a16:creationId xmlns:a16="http://schemas.microsoft.com/office/drawing/2014/main" id="{68E50A61-ACD4-4333-9A40-A63DB08419E0}"/>
              </a:ext>
            </a:extLst>
          </p:cNvPr>
          <p:cNvSpPr/>
          <p:nvPr/>
        </p:nvSpPr>
        <p:spPr>
          <a:xfrm>
            <a:off x="1581213" y="4686280"/>
            <a:ext cx="4937309" cy="972000"/>
          </a:xfrm>
          <a:prstGeom prst="roundRect">
            <a:avLst>
              <a:gd name="adj" fmla="val 1666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34" name="Google Shape;2321;p37">
            <a:extLst>
              <a:ext uri="{FF2B5EF4-FFF2-40B4-BE49-F238E27FC236}">
                <a16:creationId xmlns:a16="http://schemas.microsoft.com/office/drawing/2014/main" id="{92D06C92-D640-446D-B78C-EA1AD4CC827C}"/>
              </a:ext>
            </a:extLst>
          </p:cNvPr>
          <p:cNvSpPr/>
          <p:nvPr/>
        </p:nvSpPr>
        <p:spPr>
          <a:xfrm>
            <a:off x="1581214" y="3536923"/>
            <a:ext cx="4940730" cy="972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36" name="Google Shape;2336;p37">
            <a:extLst>
              <a:ext uri="{FF2B5EF4-FFF2-40B4-BE49-F238E27FC236}">
                <a16:creationId xmlns:a16="http://schemas.microsoft.com/office/drawing/2014/main" id="{8169E958-7678-43E3-B861-EC256CBAEFE1}"/>
              </a:ext>
            </a:extLst>
          </p:cNvPr>
          <p:cNvSpPr txBox="1"/>
          <p:nvPr/>
        </p:nvSpPr>
        <p:spPr>
          <a:xfrm>
            <a:off x="1577792" y="3533040"/>
            <a:ext cx="494073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2. </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伺服器使用</a:t>
            </a: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HTTP</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並不具備安全傳輸</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40" name="文字方塊 39">
            <a:extLst>
              <a:ext uri="{FF2B5EF4-FFF2-40B4-BE49-F238E27FC236}">
                <a16:creationId xmlns:a16="http://schemas.microsoft.com/office/drawing/2014/main" id="{71B465D1-86F2-47A5-B4F2-6FC3F66C712E}"/>
              </a:ext>
            </a:extLst>
          </p:cNvPr>
          <p:cNvSpPr txBox="1"/>
          <p:nvPr/>
        </p:nvSpPr>
        <p:spPr>
          <a:xfrm>
            <a:off x="2219112" y="1535296"/>
            <a:ext cx="3671005"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使用</a:t>
            </a:r>
            <a:r>
              <a:rPr lang="en-US" altLang="zh-TW" sz="2400" dirty="0">
                <a:latin typeface="微軟正黑體" panose="020B0604030504040204" pitchFamily="34" charset="-120"/>
                <a:ea typeface="微軟正黑體" panose="020B0604030504040204" pitchFamily="34" charset="-120"/>
              </a:rPr>
              <a:t>Docker</a:t>
            </a:r>
            <a:r>
              <a:rPr lang="zh-TW" altLang="en-US" sz="2400" dirty="0">
                <a:latin typeface="微軟正黑體" panose="020B0604030504040204" pitchFamily="34" charset="-120"/>
                <a:ea typeface="微軟正黑體" panose="020B0604030504040204" pitchFamily="34" charset="-120"/>
              </a:rPr>
              <a:t>會遇到的問題</a:t>
            </a:r>
          </a:p>
        </p:txBody>
      </p:sp>
    </p:spTree>
    <p:extLst>
      <p:ext uri="{BB962C8B-B14F-4D97-AF65-F5344CB8AC3E}">
        <p14:creationId xmlns:p14="http://schemas.microsoft.com/office/powerpoint/2010/main" val="19686418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自訂 5">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D8D8D8"/>
      </a:accent5>
      <a:accent6>
        <a:srgbClr val="855D5D"/>
      </a:accent6>
      <a:hlink>
        <a:srgbClr val="CC9900"/>
      </a:hlink>
      <a:folHlink>
        <a:srgbClr val="96A9A9"/>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35897</TotalTime>
  <Words>2208</Words>
  <Application>Microsoft Office PowerPoint</Application>
  <PresentationFormat>寬螢幕</PresentationFormat>
  <Paragraphs>479</Paragraphs>
  <Slides>40</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40</vt:i4>
      </vt:variant>
    </vt:vector>
  </HeadingPairs>
  <TitlesOfParts>
    <vt:vector size="51" baseType="lpstr">
      <vt:lpstr>微軟正黑體</vt:lpstr>
      <vt:lpstr>Arial</vt:lpstr>
      <vt:lpstr>Calibri</vt:lpstr>
      <vt:lpstr>Calibri Light</vt:lpstr>
      <vt:lpstr>Montserrat Black</vt:lpstr>
      <vt:lpstr>Montserrat ExtraBold</vt:lpstr>
      <vt:lpstr>Montserrat Light</vt:lpstr>
      <vt:lpstr>Montserrat Medium</vt:lpstr>
      <vt:lpstr>Poppins Light</vt:lpstr>
      <vt:lpstr>Wingdings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專題報告</dc:title>
  <dc:creator>Spl</dc:creator>
  <cp:lastModifiedBy>聖博 林</cp:lastModifiedBy>
  <cp:revision>5003</cp:revision>
  <dcterms:created xsi:type="dcterms:W3CDTF">2015-09-24T05:44:04Z</dcterms:created>
  <dcterms:modified xsi:type="dcterms:W3CDTF">2024-11-26T19:50:05Z</dcterms:modified>
</cp:coreProperties>
</file>